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8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82" r:id="rId25"/>
    <p:sldId id="278" r:id="rId26"/>
    <p:sldId id="279" r:id="rId27"/>
    <p:sldId id="280" r:id="rId28"/>
    <p:sldId id="281" r:id="rId29"/>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8" d="100"/>
          <a:sy n="78" d="100"/>
        </p:scale>
        <p:origin x="-19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7343624-F42C-4769-A22E-E47CE888F36B}" type="datetimeFigureOut">
              <a:rPr lang="ar-IQ" smtClean="0"/>
              <a:t>23/01/1440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6E03F8-AC44-4307-89BE-D7352153EB61}" type="slidenum">
              <a:rPr lang="ar-IQ" smtClean="0"/>
              <a:t>‹#›</a:t>
            </a:fld>
            <a:endParaRPr lang="ar-IQ"/>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45607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97343624-F42C-4769-A22E-E47CE888F36B}" type="datetimeFigureOut">
              <a:rPr lang="ar-IQ" smtClean="0"/>
              <a:t>23/01/1440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36E03F8-AC44-4307-89BE-D7352153EB61}" type="slidenum">
              <a:rPr lang="ar-IQ" smtClean="0"/>
              <a:t>‹#›</a:t>
            </a:fld>
            <a:endParaRPr lang="ar-IQ"/>
          </a:p>
        </p:txBody>
      </p:sp>
    </p:spTree>
    <p:extLst>
      <p:ext uri="{BB962C8B-B14F-4D97-AF65-F5344CB8AC3E}">
        <p14:creationId xmlns:p14="http://schemas.microsoft.com/office/powerpoint/2010/main" val="34776062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7343624-F42C-4769-A22E-E47CE888F36B}" type="datetimeFigureOut">
              <a:rPr lang="ar-IQ" smtClean="0"/>
              <a:t>23/01/1440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6E03F8-AC44-4307-89BE-D7352153EB61}" type="slidenum">
              <a:rPr lang="ar-IQ" smtClean="0"/>
              <a:t>‹#›</a:t>
            </a:fld>
            <a:endParaRPr lang="ar-IQ"/>
          </a:p>
        </p:txBody>
      </p:sp>
    </p:spTree>
    <p:extLst>
      <p:ext uri="{BB962C8B-B14F-4D97-AF65-F5344CB8AC3E}">
        <p14:creationId xmlns:p14="http://schemas.microsoft.com/office/powerpoint/2010/main" val="417631356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7343624-F42C-4769-A22E-E47CE888F36B}" type="datetimeFigureOut">
              <a:rPr lang="ar-IQ" smtClean="0"/>
              <a:t>23/01/1440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6E03F8-AC44-4307-89BE-D7352153EB61}" type="slidenum">
              <a:rPr lang="ar-IQ" smtClean="0"/>
              <a:t>‹#›</a:t>
            </a:fld>
            <a:endParaRPr lang="ar-IQ"/>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3709858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7343624-F42C-4769-A22E-E47CE888F36B}" type="datetimeFigureOut">
              <a:rPr lang="ar-IQ" smtClean="0"/>
              <a:t>23/01/1440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6E03F8-AC44-4307-89BE-D7352153EB61}" type="slidenum">
              <a:rPr lang="ar-IQ" smtClean="0"/>
              <a:t>‹#›</a:t>
            </a:fld>
            <a:endParaRPr lang="ar-IQ"/>
          </a:p>
        </p:txBody>
      </p:sp>
    </p:spTree>
    <p:extLst>
      <p:ext uri="{BB962C8B-B14F-4D97-AF65-F5344CB8AC3E}">
        <p14:creationId xmlns:p14="http://schemas.microsoft.com/office/powerpoint/2010/main" val="132380834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7343624-F42C-4769-A22E-E47CE888F36B}" type="datetimeFigureOut">
              <a:rPr lang="ar-IQ" smtClean="0"/>
              <a:t>23/01/1440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6E03F8-AC44-4307-89BE-D7352153EB61}" type="slidenum">
              <a:rPr lang="ar-IQ" smtClean="0"/>
              <a:t>‹#›</a:t>
            </a:fld>
            <a:endParaRPr lang="ar-IQ"/>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968613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7343624-F42C-4769-A22E-E47CE888F36B}" type="datetimeFigureOut">
              <a:rPr lang="ar-IQ" smtClean="0"/>
              <a:t>23/01/1440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6E03F8-AC44-4307-89BE-D7352153EB61}" type="slidenum">
              <a:rPr lang="ar-IQ" smtClean="0"/>
              <a:t>‹#›</a:t>
            </a:fld>
            <a:endParaRPr lang="ar-IQ"/>
          </a:p>
        </p:txBody>
      </p:sp>
    </p:spTree>
    <p:extLst>
      <p:ext uri="{BB962C8B-B14F-4D97-AF65-F5344CB8AC3E}">
        <p14:creationId xmlns:p14="http://schemas.microsoft.com/office/powerpoint/2010/main" val="161440056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7343624-F42C-4769-A22E-E47CE888F36B}" type="datetimeFigureOut">
              <a:rPr lang="ar-IQ" smtClean="0"/>
              <a:t>23/01/1440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6E03F8-AC44-4307-89BE-D7352153EB61}" type="slidenum">
              <a:rPr lang="ar-IQ" smtClean="0"/>
              <a:t>‹#›</a:t>
            </a:fld>
            <a:endParaRPr lang="ar-IQ"/>
          </a:p>
        </p:txBody>
      </p:sp>
    </p:spTree>
    <p:extLst>
      <p:ext uri="{BB962C8B-B14F-4D97-AF65-F5344CB8AC3E}">
        <p14:creationId xmlns:p14="http://schemas.microsoft.com/office/powerpoint/2010/main" val="257105799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7343624-F42C-4769-A22E-E47CE888F36B}" type="datetimeFigureOut">
              <a:rPr lang="ar-IQ" smtClean="0"/>
              <a:t>23/01/1440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6E03F8-AC44-4307-89BE-D7352153EB61}" type="slidenum">
              <a:rPr lang="ar-IQ" smtClean="0"/>
              <a:t>‹#›</a:t>
            </a:fld>
            <a:endParaRPr lang="ar-IQ"/>
          </a:p>
        </p:txBody>
      </p:sp>
    </p:spTree>
    <p:extLst>
      <p:ext uri="{BB962C8B-B14F-4D97-AF65-F5344CB8AC3E}">
        <p14:creationId xmlns:p14="http://schemas.microsoft.com/office/powerpoint/2010/main" val="287281133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7343624-F42C-4769-A22E-E47CE888F36B}" type="datetimeFigureOut">
              <a:rPr lang="ar-IQ" smtClean="0"/>
              <a:t>23/01/1440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6E03F8-AC44-4307-89BE-D7352153EB61}" type="slidenum">
              <a:rPr lang="ar-IQ" smtClean="0"/>
              <a:t>‹#›</a:t>
            </a:fld>
            <a:endParaRPr lang="ar-IQ"/>
          </a:p>
        </p:txBody>
      </p:sp>
    </p:spTree>
    <p:extLst>
      <p:ext uri="{BB962C8B-B14F-4D97-AF65-F5344CB8AC3E}">
        <p14:creationId xmlns:p14="http://schemas.microsoft.com/office/powerpoint/2010/main" val="2923327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7343624-F42C-4769-A22E-E47CE888F36B}" type="datetimeFigureOut">
              <a:rPr lang="ar-IQ" smtClean="0"/>
              <a:t>23/01/1440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6E03F8-AC44-4307-89BE-D7352153EB61}" type="slidenum">
              <a:rPr lang="ar-IQ" smtClean="0"/>
              <a:t>‹#›</a:t>
            </a:fld>
            <a:endParaRPr lang="ar-IQ"/>
          </a:p>
        </p:txBody>
      </p:sp>
    </p:spTree>
    <p:extLst>
      <p:ext uri="{BB962C8B-B14F-4D97-AF65-F5344CB8AC3E}">
        <p14:creationId xmlns:p14="http://schemas.microsoft.com/office/powerpoint/2010/main" val="113932004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7343624-F42C-4769-A22E-E47CE888F36B}" type="datetimeFigureOut">
              <a:rPr lang="ar-IQ" smtClean="0"/>
              <a:t>23/01/1440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36E03F8-AC44-4307-89BE-D7352153EB61}" type="slidenum">
              <a:rPr lang="ar-IQ" smtClean="0"/>
              <a:t>‹#›</a:t>
            </a:fld>
            <a:endParaRPr lang="ar-IQ"/>
          </a:p>
        </p:txBody>
      </p:sp>
    </p:spTree>
    <p:extLst>
      <p:ext uri="{BB962C8B-B14F-4D97-AF65-F5344CB8AC3E}">
        <p14:creationId xmlns:p14="http://schemas.microsoft.com/office/powerpoint/2010/main" val="40930247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7343624-F42C-4769-A22E-E47CE888F36B}" type="datetimeFigureOut">
              <a:rPr lang="ar-IQ" smtClean="0"/>
              <a:t>23/01/1440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36E03F8-AC44-4307-89BE-D7352153EB61}" type="slidenum">
              <a:rPr lang="ar-IQ" smtClean="0"/>
              <a:t>‹#›</a:t>
            </a:fld>
            <a:endParaRPr lang="ar-IQ"/>
          </a:p>
        </p:txBody>
      </p:sp>
    </p:spTree>
    <p:extLst>
      <p:ext uri="{BB962C8B-B14F-4D97-AF65-F5344CB8AC3E}">
        <p14:creationId xmlns:p14="http://schemas.microsoft.com/office/powerpoint/2010/main" val="19603177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7343624-F42C-4769-A22E-E47CE888F36B}" type="datetimeFigureOut">
              <a:rPr lang="ar-IQ" smtClean="0"/>
              <a:t>23/01/1440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36E03F8-AC44-4307-89BE-D7352153EB61}" type="slidenum">
              <a:rPr lang="ar-IQ" smtClean="0"/>
              <a:t>‹#›</a:t>
            </a:fld>
            <a:endParaRPr lang="ar-IQ"/>
          </a:p>
        </p:txBody>
      </p:sp>
    </p:spTree>
    <p:extLst>
      <p:ext uri="{BB962C8B-B14F-4D97-AF65-F5344CB8AC3E}">
        <p14:creationId xmlns:p14="http://schemas.microsoft.com/office/powerpoint/2010/main" val="92015661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343624-F42C-4769-A22E-E47CE888F36B}" type="datetimeFigureOut">
              <a:rPr lang="ar-IQ" smtClean="0"/>
              <a:t>23/01/1440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36E03F8-AC44-4307-89BE-D7352153EB61}" type="slidenum">
              <a:rPr lang="ar-IQ" smtClean="0"/>
              <a:t>‹#›</a:t>
            </a:fld>
            <a:endParaRPr lang="ar-IQ"/>
          </a:p>
        </p:txBody>
      </p:sp>
    </p:spTree>
    <p:extLst>
      <p:ext uri="{BB962C8B-B14F-4D97-AF65-F5344CB8AC3E}">
        <p14:creationId xmlns:p14="http://schemas.microsoft.com/office/powerpoint/2010/main" val="146475773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7343624-F42C-4769-A22E-E47CE888F36B}" type="datetimeFigureOut">
              <a:rPr lang="ar-IQ" smtClean="0"/>
              <a:t>23/01/1440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36E03F8-AC44-4307-89BE-D7352153EB61}" type="slidenum">
              <a:rPr lang="ar-IQ" smtClean="0"/>
              <a:t>‹#›</a:t>
            </a:fld>
            <a:endParaRPr lang="ar-IQ"/>
          </a:p>
        </p:txBody>
      </p:sp>
    </p:spTree>
    <p:extLst>
      <p:ext uri="{BB962C8B-B14F-4D97-AF65-F5344CB8AC3E}">
        <p14:creationId xmlns:p14="http://schemas.microsoft.com/office/powerpoint/2010/main" val="123528267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7343624-F42C-4769-A22E-E47CE888F36B}" type="datetimeFigureOut">
              <a:rPr lang="ar-IQ" smtClean="0"/>
              <a:t>23/01/1440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36E03F8-AC44-4307-89BE-D7352153EB61}" type="slidenum">
              <a:rPr lang="ar-IQ" smtClean="0"/>
              <a:t>‹#›</a:t>
            </a:fld>
            <a:endParaRPr lang="ar-IQ"/>
          </a:p>
        </p:txBody>
      </p:sp>
    </p:spTree>
    <p:extLst>
      <p:ext uri="{BB962C8B-B14F-4D97-AF65-F5344CB8AC3E}">
        <p14:creationId xmlns:p14="http://schemas.microsoft.com/office/powerpoint/2010/main" val="386174939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97343624-F42C-4769-A22E-E47CE888F36B}" type="datetimeFigureOut">
              <a:rPr lang="ar-IQ" smtClean="0"/>
              <a:t>23/01/1440</a:t>
            </a:fld>
            <a:endParaRPr lang="ar-IQ"/>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IQ"/>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36E03F8-AC44-4307-89BE-D7352153EB61}" type="slidenum">
              <a:rPr lang="ar-IQ" smtClean="0"/>
              <a:t>‹#›</a:t>
            </a:fld>
            <a:endParaRPr lang="ar-IQ"/>
          </a:p>
        </p:txBody>
      </p:sp>
    </p:spTree>
    <p:extLst>
      <p:ext uri="{BB962C8B-B14F-4D97-AF65-F5344CB8AC3E}">
        <p14:creationId xmlns:p14="http://schemas.microsoft.com/office/powerpoint/2010/main" val="949997311"/>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ransition spd="slow">
    <p:randomBar dir="vert"/>
  </p:transition>
  <p:timing>
    <p:tnLst>
      <p:par>
        <p:cTn id="1" dur="indefinite" restart="never" nodeType="tmRoot"/>
      </p:par>
    </p:tnLst>
  </p:timing>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مربع نص 2"/>
          <p:cNvSpPr txBox="1"/>
          <p:nvPr/>
        </p:nvSpPr>
        <p:spPr>
          <a:xfrm>
            <a:off x="1663700" y="1384300"/>
            <a:ext cx="8166100" cy="1938992"/>
          </a:xfrm>
          <a:prstGeom prst="rect">
            <a:avLst/>
          </a:prstGeom>
          <a:noFill/>
        </p:spPr>
        <p:txBody>
          <a:bodyPr wrap="square" rtlCol="0">
            <a:spAutoFit/>
          </a:bodyPr>
          <a:lstStyle/>
          <a:p>
            <a:pPr algn="ctr"/>
            <a:r>
              <a:rPr lang="en-US" sz="4000" b="1" dirty="0" smtClean="0">
                <a:solidFill>
                  <a:srgbClr val="FFFF00"/>
                </a:solidFill>
              </a:rPr>
              <a:t>Epoxy Resin</a:t>
            </a:r>
          </a:p>
          <a:p>
            <a:pPr algn="ctr"/>
            <a:r>
              <a:rPr lang="en-US" sz="4000" b="1" dirty="0" smtClean="0">
                <a:solidFill>
                  <a:srgbClr val="FFFF00"/>
                </a:solidFill>
              </a:rPr>
              <a:t>Synthesis, Curing Chemistry , and Curing Methods</a:t>
            </a:r>
            <a:endParaRPr lang="en-US" sz="4000" b="1" dirty="0">
              <a:solidFill>
                <a:srgbClr val="FFFF00"/>
              </a:solidFill>
            </a:endParaRPr>
          </a:p>
        </p:txBody>
      </p:sp>
      <p:sp>
        <p:nvSpPr>
          <p:cNvPr id="4" name="مربع نص 3"/>
          <p:cNvSpPr txBox="1"/>
          <p:nvPr/>
        </p:nvSpPr>
        <p:spPr>
          <a:xfrm>
            <a:off x="736600" y="5245100"/>
            <a:ext cx="9385300" cy="1200329"/>
          </a:xfrm>
          <a:prstGeom prst="rect">
            <a:avLst/>
          </a:prstGeom>
          <a:noFill/>
        </p:spPr>
        <p:txBody>
          <a:bodyPr wrap="square" rtlCol="0">
            <a:spAutoFit/>
          </a:bodyPr>
          <a:lstStyle/>
          <a:p>
            <a:pPr algn="ctr"/>
            <a:r>
              <a:rPr lang="en-US" sz="3600" b="1" u="sng" dirty="0" smtClean="0">
                <a:solidFill>
                  <a:srgbClr val="FFFF00"/>
                </a:solidFill>
              </a:rPr>
              <a:t>Widad .</a:t>
            </a:r>
            <a:r>
              <a:rPr lang="en-US" sz="3600" b="1" u="sng" dirty="0" err="1" smtClean="0">
                <a:solidFill>
                  <a:srgbClr val="FFFF00"/>
                </a:solidFill>
              </a:rPr>
              <a:t>Salih</a:t>
            </a:r>
            <a:endParaRPr lang="en-US" sz="3600" b="1" u="sng" dirty="0" smtClean="0">
              <a:solidFill>
                <a:srgbClr val="FFFF00"/>
              </a:solidFill>
            </a:endParaRPr>
          </a:p>
          <a:p>
            <a:pPr algn="ctr"/>
            <a:r>
              <a:rPr lang="en-US" b="1" i="1" u="sng" dirty="0" smtClean="0"/>
              <a:t>College of </a:t>
            </a:r>
            <a:r>
              <a:rPr lang="en-US" b="1" i="1" u="sng" dirty="0" err="1" smtClean="0"/>
              <a:t>Scince</a:t>
            </a:r>
            <a:endParaRPr lang="en-US" b="1" i="1" u="sng" dirty="0" smtClean="0"/>
          </a:p>
          <a:p>
            <a:pPr algn="ctr"/>
            <a:r>
              <a:rPr lang="en-US" b="1" i="1" u="sng" dirty="0" smtClean="0"/>
              <a:t>University of </a:t>
            </a:r>
            <a:r>
              <a:rPr lang="en-US" b="1" i="1" u="sng" dirty="0" err="1" smtClean="0"/>
              <a:t>Basrah</a:t>
            </a:r>
            <a:endParaRPr lang="en-US" b="1" i="1" u="sng" dirty="0"/>
          </a:p>
        </p:txBody>
      </p:sp>
    </p:spTree>
    <p:extLst>
      <p:ext uri="{BB962C8B-B14F-4D97-AF65-F5344CB8AC3E}">
        <p14:creationId xmlns:p14="http://schemas.microsoft.com/office/powerpoint/2010/main" val="349633404"/>
      </p:ext>
    </p:extLst>
  </p:cSld>
  <p:clrMapOvr>
    <a:masterClrMapping/>
  </p:clrMapOvr>
  <p:transition spd="slow">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stretch>
            <a:fillRect/>
          </a:stretch>
        </p:blipFill>
        <p:spPr>
          <a:xfrm>
            <a:off x="1689100" y="152400"/>
            <a:ext cx="10236200" cy="6350000"/>
          </a:xfrm>
          <a:prstGeom prst="rect">
            <a:avLst/>
          </a:prstGeom>
        </p:spPr>
      </p:pic>
      <p:sp>
        <p:nvSpPr>
          <p:cNvPr id="3" name="مربع نص 2"/>
          <p:cNvSpPr txBox="1"/>
          <p:nvPr/>
        </p:nvSpPr>
        <p:spPr>
          <a:xfrm>
            <a:off x="1435100" y="1714500"/>
            <a:ext cx="1892300" cy="369332"/>
          </a:xfrm>
          <a:prstGeom prst="rect">
            <a:avLst/>
          </a:prstGeom>
          <a:noFill/>
        </p:spPr>
        <p:txBody>
          <a:bodyPr wrap="square" rtlCol="0">
            <a:spAutoFit/>
          </a:bodyPr>
          <a:lstStyle/>
          <a:p>
            <a:r>
              <a:rPr lang="en-US" b="1" u="sng" dirty="0" smtClean="0">
                <a:solidFill>
                  <a:srgbClr val="FF0000"/>
                </a:solidFill>
              </a:rPr>
              <a:t>Epoxy Resin</a:t>
            </a:r>
            <a:endParaRPr lang="en-US" b="1" u="sng" dirty="0">
              <a:solidFill>
                <a:srgbClr val="FF0000"/>
              </a:solidFill>
            </a:endParaRPr>
          </a:p>
        </p:txBody>
      </p:sp>
      <p:sp>
        <p:nvSpPr>
          <p:cNvPr id="5" name="مربع نص 4"/>
          <p:cNvSpPr txBox="1"/>
          <p:nvPr/>
        </p:nvSpPr>
        <p:spPr>
          <a:xfrm>
            <a:off x="10401300" y="1435100"/>
            <a:ext cx="1155700" cy="369332"/>
          </a:xfrm>
          <a:prstGeom prst="rect">
            <a:avLst/>
          </a:prstGeom>
          <a:noFill/>
        </p:spPr>
        <p:txBody>
          <a:bodyPr wrap="square" rtlCol="0">
            <a:spAutoFit/>
          </a:bodyPr>
          <a:lstStyle/>
          <a:p>
            <a:r>
              <a:rPr lang="en-US" dirty="0" err="1" smtClean="0"/>
              <a:t>Hh</a:t>
            </a:r>
            <a:endParaRPr lang="en-US" dirty="0" smtClean="0">
              <a:solidFill>
                <a:srgbClr val="C00000"/>
              </a:solidFill>
            </a:endParaRPr>
          </a:p>
        </p:txBody>
      </p:sp>
      <p:sp>
        <p:nvSpPr>
          <p:cNvPr id="6" name="مربع نص 5"/>
          <p:cNvSpPr txBox="1"/>
          <p:nvPr/>
        </p:nvSpPr>
        <p:spPr>
          <a:xfrm>
            <a:off x="0" y="114300"/>
            <a:ext cx="1473200" cy="338554"/>
          </a:xfrm>
          <a:prstGeom prst="rect">
            <a:avLst/>
          </a:prstGeom>
          <a:noFill/>
        </p:spPr>
        <p:txBody>
          <a:bodyPr wrap="square" rtlCol="0">
            <a:spAutoFit/>
          </a:bodyPr>
          <a:lstStyle/>
          <a:p>
            <a:r>
              <a:rPr lang="en-US" sz="1600" b="1" i="1" u="sng" dirty="0" smtClean="0">
                <a:solidFill>
                  <a:schemeClr val="bg1"/>
                </a:solidFill>
              </a:rPr>
              <a:t>Widad .</a:t>
            </a:r>
            <a:r>
              <a:rPr lang="en-US" sz="1600" b="1" i="1" u="sng" dirty="0" err="1" smtClean="0">
                <a:solidFill>
                  <a:schemeClr val="bg1"/>
                </a:solidFill>
              </a:rPr>
              <a:t>Salih</a:t>
            </a:r>
            <a:endParaRPr lang="en-US" sz="1600" b="1" i="1" u="sng" dirty="0">
              <a:solidFill>
                <a:schemeClr val="bg1"/>
              </a:solidFill>
            </a:endParaRPr>
          </a:p>
        </p:txBody>
      </p:sp>
    </p:spTree>
    <p:extLst>
      <p:ext uri="{BB962C8B-B14F-4D97-AF65-F5344CB8AC3E}">
        <p14:creationId xmlns:p14="http://schemas.microsoft.com/office/powerpoint/2010/main" val="3043209612"/>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صورة 6"/>
          <p:cNvPicPr>
            <a:picLocks noChangeAspect="1"/>
          </p:cNvPicPr>
          <p:nvPr/>
        </p:nvPicPr>
        <p:blipFill>
          <a:blip r:embed="rId2"/>
          <a:stretch>
            <a:fillRect/>
          </a:stretch>
        </p:blipFill>
        <p:spPr>
          <a:xfrm>
            <a:off x="1651000" y="212724"/>
            <a:ext cx="9664699" cy="4270375"/>
          </a:xfrm>
          <a:prstGeom prst="rect">
            <a:avLst/>
          </a:prstGeom>
        </p:spPr>
      </p:pic>
      <p:sp>
        <p:nvSpPr>
          <p:cNvPr id="8" name="مربع نص 7"/>
          <p:cNvSpPr txBox="1"/>
          <p:nvPr/>
        </p:nvSpPr>
        <p:spPr>
          <a:xfrm>
            <a:off x="2717800" y="4597400"/>
            <a:ext cx="6375400" cy="369332"/>
          </a:xfrm>
          <a:prstGeom prst="rect">
            <a:avLst/>
          </a:prstGeom>
          <a:noFill/>
        </p:spPr>
        <p:txBody>
          <a:bodyPr wrap="square" rtlCol="0">
            <a:spAutoFit/>
          </a:bodyPr>
          <a:lstStyle/>
          <a:p>
            <a:r>
              <a:rPr lang="en-US" b="1" u="sng" dirty="0" smtClean="0">
                <a:solidFill>
                  <a:srgbClr val="FFFF00"/>
                </a:solidFill>
              </a:rPr>
              <a:t>Reaction of primary amine and Epoxy resin</a:t>
            </a:r>
            <a:endParaRPr lang="en-US" b="1" u="sng" dirty="0">
              <a:solidFill>
                <a:srgbClr val="FFFF00"/>
              </a:solidFill>
            </a:endParaRPr>
          </a:p>
        </p:txBody>
      </p:sp>
      <p:sp>
        <p:nvSpPr>
          <p:cNvPr id="4" name="مربع نص 3"/>
          <p:cNvSpPr txBox="1"/>
          <p:nvPr/>
        </p:nvSpPr>
        <p:spPr>
          <a:xfrm>
            <a:off x="0" y="114300"/>
            <a:ext cx="1473200" cy="338554"/>
          </a:xfrm>
          <a:prstGeom prst="rect">
            <a:avLst/>
          </a:prstGeom>
          <a:noFill/>
        </p:spPr>
        <p:txBody>
          <a:bodyPr wrap="square" rtlCol="0">
            <a:spAutoFit/>
          </a:bodyPr>
          <a:lstStyle/>
          <a:p>
            <a:r>
              <a:rPr lang="en-US" sz="1600" b="1" i="1" u="sng" dirty="0" smtClean="0">
                <a:solidFill>
                  <a:schemeClr val="bg1"/>
                </a:solidFill>
              </a:rPr>
              <a:t>Widad .</a:t>
            </a:r>
            <a:r>
              <a:rPr lang="en-US" sz="1600" b="1" i="1" u="sng" dirty="0" err="1" smtClean="0">
                <a:solidFill>
                  <a:schemeClr val="bg1"/>
                </a:solidFill>
              </a:rPr>
              <a:t>Salih</a:t>
            </a:r>
            <a:endParaRPr lang="en-US" sz="1600" b="1" i="1" u="sng" dirty="0">
              <a:solidFill>
                <a:schemeClr val="bg1"/>
              </a:solidFill>
            </a:endParaRPr>
          </a:p>
        </p:txBody>
      </p:sp>
    </p:spTree>
    <p:extLst>
      <p:ext uri="{BB962C8B-B14F-4D97-AF65-F5344CB8AC3E}">
        <p14:creationId xmlns:p14="http://schemas.microsoft.com/office/powerpoint/2010/main" val="903918528"/>
      </p:ext>
    </p:extLst>
  </p:cSld>
  <p:clrMapOvr>
    <a:masterClrMapping/>
  </p:clrMapOvr>
  <mc:AlternateContent xmlns:mc="http://schemas.openxmlformats.org/markup-compatibility/2006">
    <mc:Choice xmlns:p14="http://schemas.microsoft.com/office/powerpoint/2010/main" Requires="p14">
      <p:transition spd="slow" p14:dur="1600">
        <p14:prism dir="r" isInverted="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http://pslc.ws/macrog/images/epoxy0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4800" y="342900"/>
            <a:ext cx="9639300" cy="5892800"/>
          </a:xfrm>
          <a:prstGeom prst="rect">
            <a:avLst/>
          </a:prstGeom>
          <a:noFill/>
          <a:extLst>
            <a:ext uri="{909E8E84-426E-40DD-AFC4-6F175D3DCCD1}">
              <a14:hiddenFill xmlns:a14="http://schemas.microsoft.com/office/drawing/2010/main">
                <a:solidFill>
                  <a:srgbClr val="FFFFFF"/>
                </a:solidFill>
              </a14:hiddenFill>
            </a:ext>
          </a:extLst>
        </p:spPr>
      </p:pic>
      <p:sp>
        <p:nvSpPr>
          <p:cNvPr id="3" name="مربع نص 2"/>
          <p:cNvSpPr txBox="1"/>
          <p:nvPr/>
        </p:nvSpPr>
        <p:spPr>
          <a:xfrm>
            <a:off x="0" y="114300"/>
            <a:ext cx="1473200" cy="338554"/>
          </a:xfrm>
          <a:prstGeom prst="rect">
            <a:avLst/>
          </a:prstGeom>
          <a:noFill/>
        </p:spPr>
        <p:txBody>
          <a:bodyPr wrap="square" rtlCol="0">
            <a:spAutoFit/>
          </a:bodyPr>
          <a:lstStyle/>
          <a:p>
            <a:r>
              <a:rPr lang="en-US" sz="1600" b="1" i="1" u="sng" dirty="0" smtClean="0">
                <a:solidFill>
                  <a:schemeClr val="bg1"/>
                </a:solidFill>
              </a:rPr>
              <a:t>Widad .</a:t>
            </a:r>
            <a:r>
              <a:rPr lang="en-US" sz="1600" b="1" i="1" u="sng" dirty="0" err="1" smtClean="0">
                <a:solidFill>
                  <a:schemeClr val="bg1"/>
                </a:solidFill>
              </a:rPr>
              <a:t>Salih</a:t>
            </a:r>
            <a:endParaRPr lang="en-US" sz="1600" b="1" i="1" u="sng" dirty="0">
              <a:solidFill>
                <a:schemeClr val="bg1"/>
              </a:solidFill>
            </a:endParaRPr>
          </a:p>
        </p:txBody>
      </p:sp>
    </p:spTree>
    <p:extLst>
      <p:ext uri="{BB962C8B-B14F-4D97-AF65-F5344CB8AC3E}">
        <p14:creationId xmlns:p14="http://schemas.microsoft.com/office/powerpoint/2010/main" val="169367007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slc.ws/macrog/images/epoxy06.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599" y="165100"/>
            <a:ext cx="9918701" cy="6108700"/>
          </a:xfrm>
          <a:prstGeom prst="rect">
            <a:avLst/>
          </a:prstGeom>
          <a:noFill/>
          <a:extLst>
            <a:ext uri="{909E8E84-426E-40DD-AFC4-6F175D3DCCD1}">
              <a14:hiddenFill xmlns:a14="http://schemas.microsoft.com/office/drawing/2010/main">
                <a:solidFill>
                  <a:srgbClr val="FFFFFF"/>
                </a:solidFill>
              </a14:hiddenFill>
            </a:ext>
          </a:extLst>
        </p:spPr>
      </p:pic>
      <p:sp>
        <p:nvSpPr>
          <p:cNvPr id="4" name="مربع نص 3"/>
          <p:cNvSpPr txBox="1"/>
          <p:nvPr/>
        </p:nvSpPr>
        <p:spPr>
          <a:xfrm>
            <a:off x="0" y="114300"/>
            <a:ext cx="1473200" cy="338554"/>
          </a:xfrm>
          <a:prstGeom prst="rect">
            <a:avLst/>
          </a:prstGeom>
          <a:noFill/>
        </p:spPr>
        <p:txBody>
          <a:bodyPr wrap="square" rtlCol="0">
            <a:spAutoFit/>
          </a:bodyPr>
          <a:lstStyle/>
          <a:p>
            <a:r>
              <a:rPr lang="en-US" sz="1600" b="1" i="1" u="sng" dirty="0" smtClean="0">
                <a:solidFill>
                  <a:schemeClr val="bg1"/>
                </a:solidFill>
              </a:rPr>
              <a:t>Widad .</a:t>
            </a:r>
            <a:r>
              <a:rPr lang="en-US" sz="1600" b="1" i="1" u="sng" dirty="0" err="1" smtClean="0">
                <a:solidFill>
                  <a:schemeClr val="bg1"/>
                </a:solidFill>
              </a:rPr>
              <a:t>Salih</a:t>
            </a:r>
            <a:endParaRPr lang="en-US" sz="1600" b="1" i="1" u="sng" dirty="0">
              <a:solidFill>
                <a:schemeClr val="bg1"/>
              </a:solidFill>
            </a:endParaRPr>
          </a:p>
        </p:txBody>
      </p:sp>
    </p:spTree>
    <p:extLst>
      <p:ext uri="{BB962C8B-B14F-4D97-AF65-F5344CB8AC3E}">
        <p14:creationId xmlns:p14="http://schemas.microsoft.com/office/powerpoint/2010/main" val="2680606194"/>
      </p:ext>
    </p:extLst>
  </p:cSld>
  <p:clrMapOvr>
    <a:masterClrMapping/>
  </p:clrMapOvr>
  <mc:AlternateContent xmlns:mc="http://schemas.openxmlformats.org/markup-compatibility/2006">
    <mc:Choice xmlns:p14="http://schemas.microsoft.com/office/powerpoint/2010/main" Requires="p14">
      <p:transition spd="slow" p14:dur="1600">
        <p14:prism dir="r"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266700" y="558800"/>
            <a:ext cx="9207500" cy="2893100"/>
          </a:xfrm>
          <a:prstGeom prst="rect">
            <a:avLst/>
          </a:prstGeom>
          <a:noFill/>
        </p:spPr>
        <p:txBody>
          <a:bodyPr wrap="square" rtlCol="0">
            <a:spAutoFit/>
          </a:bodyPr>
          <a:lstStyle/>
          <a:p>
            <a:r>
              <a:rPr lang="en-US" sz="2400" b="1" u="sng" dirty="0" smtClean="0">
                <a:solidFill>
                  <a:srgbClr val="FFFF00"/>
                </a:solidFill>
              </a:rPr>
              <a:t>Modified amine curing agents ( amine –Adduct </a:t>
            </a:r>
            <a:r>
              <a:rPr lang="en-US" dirty="0" smtClean="0"/>
              <a:t>)</a:t>
            </a:r>
          </a:p>
          <a:p>
            <a:endParaRPr lang="en-US" dirty="0"/>
          </a:p>
          <a:p>
            <a:pPr algn="l"/>
            <a:r>
              <a:rPr lang="en-US" sz="2000" b="1" dirty="0" smtClean="0">
                <a:solidFill>
                  <a:schemeClr val="bg1"/>
                </a:solidFill>
              </a:rPr>
              <a:t>The modification of amine curing agents improve the workability as follows :</a:t>
            </a:r>
          </a:p>
          <a:p>
            <a:pPr algn="l"/>
            <a:r>
              <a:rPr lang="en-US" sz="2000" b="1" dirty="0" smtClean="0">
                <a:solidFill>
                  <a:schemeClr val="bg1"/>
                </a:solidFill>
              </a:rPr>
              <a:t>1-Extende the pot life</a:t>
            </a:r>
          </a:p>
          <a:p>
            <a:pPr algn="l"/>
            <a:r>
              <a:rPr lang="en-US" sz="2000" b="1" dirty="0" smtClean="0">
                <a:solidFill>
                  <a:schemeClr val="bg1"/>
                </a:solidFill>
              </a:rPr>
              <a:t>2- Increase or decrease the curing speed</a:t>
            </a:r>
          </a:p>
          <a:p>
            <a:pPr algn="l"/>
            <a:r>
              <a:rPr lang="en-US" sz="2000" b="1" dirty="0" smtClean="0">
                <a:solidFill>
                  <a:schemeClr val="bg1"/>
                </a:solidFill>
              </a:rPr>
              <a:t>3-Improve compatibility with resin</a:t>
            </a:r>
          </a:p>
          <a:p>
            <a:pPr algn="l"/>
            <a:r>
              <a:rPr lang="en-US" sz="2000" b="1" dirty="0" smtClean="0">
                <a:solidFill>
                  <a:schemeClr val="bg1"/>
                </a:solidFill>
              </a:rPr>
              <a:t>4-Reduces toxicity and irritation to the skin</a:t>
            </a:r>
          </a:p>
          <a:p>
            <a:pPr algn="l"/>
            <a:r>
              <a:rPr lang="en-US" sz="2000" b="1" dirty="0" smtClean="0">
                <a:solidFill>
                  <a:schemeClr val="bg1"/>
                </a:solidFill>
              </a:rPr>
              <a:t>5-Decrease weighing error because loading amount is increase.</a:t>
            </a:r>
            <a:endParaRPr lang="en-US" sz="2000" b="1" dirty="0">
              <a:solidFill>
                <a:schemeClr val="bg1"/>
              </a:solidFill>
            </a:endParaRPr>
          </a:p>
        </p:txBody>
      </p:sp>
      <p:sp>
        <p:nvSpPr>
          <p:cNvPr id="4" name="مربع نص 3"/>
          <p:cNvSpPr txBox="1"/>
          <p:nvPr/>
        </p:nvSpPr>
        <p:spPr>
          <a:xfrm>
            <a:off x="1981200" y="3657600"/>
            <a:ext cx="8140700" cy="2985433"/>
          </a:xfrm>
          <a:prstGeom prst="rect">
            <a:avLst/>
          </a:prstGeom>
          <a:noFill/>
        </p:spPr>
        <p:txBody>
          <a:bodyPr wrap="square" rtlCol="0">
            <a:spAutoFit/>
          </a:bodyPr>
          <a:lstStyle/>
          <a:p>
            <a:pPr algn="ctr"/>
            <a:r>
              <a:rPr lang="en-US" sz="2400" b="1" u="sng" dirty="0" smtClean="0">
                <a:solidFill>
                  <a:srgbClr val="FFFF00"/>
                </a:solidFill>
              </a:rPr>
              <a:t>How to Prepare Amine Adducts</a:t>
            </a:r>
          </a:p>
          <a:p>
            <a:pPr algn="ctr"/>
            <a:endParaRPr lang="en-US" sz="2400" b="1" u="sng" dirty="0" smtClean="0">
              <a:solidFill>
                <a:srgbClr val="FFFF00"/>
              </a:solidFill>
            </a:endParaRPr>
          </a:p>
          <a:p>
            <a:pPr algn="ctr"/>
            <a:r>
              <a:rPr lang="en-US" sz="2000" b="1" dirty="0" smtClean="0">
                <a:solidFill>
                  <a:schemeClr val="bg1"/>
                </a:solidFill>
              </a:rPr>
              <a:t>When epoxy resin is allowed to react with an excessive amount of polyamine such as ( DETA)consume all of the epoxy groups , an amine adduct having active hydrogen of the residual amino groups is formed. As the adduct has molecular weight,</a:t>
            </a:r>
          </a:p>
          <a:p>
            <a:pPr algn="ctr"/>
            <a:endParaRPr lang="en-US" sz="2000" b="1" dirty="0" smtClean="0">
              <a:solidFill>
                <a:schemeClr val="bg1"/>
              </a:solidFill>
            </a:endParaRPr>
          </a:p>
          <a:p>
            <a:pPr algn="ctr"/>
            <a:r>
              <a:rPr lang="en-US" sz="2000" b="1" dirty="0" smtClean="0">
                <a:solidFill>
                  <a:schemeClr val="bg1"/>
                </a:solidFill>
              </a:rPr>
              <a:t> </a:t>
            </a:r>
            <a:r>
              <a:rPr lang="en-US" sz="2000" b="1" u="sng" dirty="0" smtClean="0">
                <a:solidFill>
                  <a:srgbClr val="FFFF00"/>
                </a:solidFill>
              </a:rPr>
              <a:t>it is less volatile,  release less amino odor, is less toxic, and less exothermic</a:t>
            </a:r>
            <a:r>
              <a:rPr lang="en-US" u="sng" dirty="0" smtClean="0"/>
              <a:t>.</a:t>
            </a:r>
            <a:endParaRPr lang="en-US" u="sng" dirty="0"/>
          </a:p>
        </p:txBody>
      </p:sp>
      <p:sp>
        <p:nvSpPr>
          <p:cNvPr id="5" name="مربع نص 4"/>
          <p:cNvSpPr txBox="1"/>
          <p:nvPr/>
        </p:nvSpPr>
        <p:spPr>
          <a:xfrm>
            <a:off x="0" y="114300"/>
            <a:ext cx="1473200" cy="338554"/>
          </a:xfrm>
          <a:prstGeom prst="rect">
            <a:avLst/>
          </a:prstGeom>
          <a:noFill/>
        </p:spPr>
        <p:txBody>
          <a:bodyPr wrap="square" rtlCol="0">
            <a:spAutoFit/>
          </a:bodyPr>
          <a:lstStyle/>
          <a:p>
            <a:r>
              <a:rPr lang="en-US" sz="1600" b="1" i="1" u="sng" dirty="0" smtClean="0">
                <a:solidFill>
                  <a:schemeClr val="bg1"/>
                </a:solidFill>
              </a:rPr>
              <a:t>Widad .</a:t>
            </a:r>
            <a:r>
              <a:rPr lang="en-US" sz="1600" b="1" i="1" u="sng" dirty="0" err="1" smtClean="0">
                <a:solidFill>
                  <a:schemeClr val="bg1"/>
                </a:solidFill>
              </a:rPr>
              <a:t>Salih</a:t>
            </a:r>
            <a:endParaRPr lang="en-US" sz="1600" b="1" i="1" u="sng" dirty="0">
              <a:solidFill>
                <a:schemeClr val="bg1"/>
              </a:solidFill>
            </a:endParaRPr>
          </a:p>
        </p:txBody>
      </p:sp>
    </p:spTree>
    <p:extLst>
      <p:ext uri="{BB962C8B-B14F-4D97-AF65-F5344CB8AC3E}">
        <p14:creationId xmlns:p14="http://schemas.microsoft.com/office/powerpoint/2010/main" val="61080910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15900" y="373361"/>
            <a:ext cx="10731500" cy="1723549"/>
          </a:xfrm>
          <a:prstGeom prst="rect">
            <a:avLst/>
          </a:prstGeom>
          <a:noFill/>
        </p:spPr>
        <p:txBody>
          <a:bodyPr wrap="square" rtlCol="0">
            <a:spAutoFit/>
          </a:bodyPr>
          <a:lstStyle/>
          <a:p>
            <a:pPr algn="ctr"/>
            <a:r>
              <a:rPr lang="en-US" sz="2400" b="1" u="sng" dirty="0" err="1" smtClean="0">
                <a:solidFill>
                  <a:srgbClr val="FFFF00"/>
                </a:solidFill>
              </a:rPr>
              <a:t>Ketimine</a:t>
            </a:r>
            <a:r>
              <a:rPr lang="en-US" sz="2400" b="1" u="sng" dirty="0" smtClean="0">
                <a:solidFill>
                  <a:srgbClr val="FFFF00"/>
                </a:solidFill>
              </a:rPr>
              <a:t> as Curing Agents</a:t>
            </a:r>
          </a:p>
          <a:p>
            <a:pPr algn="ctr"/>
            <a:endParaRPr lang="en-US" sz="2400" b="1" u="sng" dirty="0" smtClean="0">
              <a:solidFill>
                <a:srgbClr val="FFFF00"/>
              </a:solidFill>
            </a:endParaRPr>
          </a:p>
          <a:p>
            <a:pPr algn="l"/>
            <a:r>
              <a:rPr lang="en-US" sz="2000" b="1" dirty="0" err="1" smtClean="0">
                <a:solidFill>
                  <a:schemeClr val="bg1"/>
                </a:solidFill>
              </a:rPr>
              <a:t>Ketimine</a:t>
            </a:r>
            <a:r>
              <a:rPr lang="en-US" sz="2000" b="1" dirty="0" smtClean="0">
                <a:solidFill>
                  <a:schemeClr val="bg1"/>
                </a:solidFill>
              </a:rPr>
              <a:t> , which is used as curing agents for high solid paints epoxy , it is prepared from the reaction of amines such as DETA, TETA and ketones like ethyl methyl ketone</a:t>
            </a:r>
          </a:p>
          <a:p>
            <a:endParaRPr lang="en-US" dirty="0"/>
          </a:p>
        </p:txBody>
      </p:sp>
      <p:pic>
        <p:nvPicPr>
          <p:cNvPr id="7" name="صورة 6"/>
          <p:cNvPicPr>
            <a:picLocks noChangeAspect="1"/>
          </p:cNvPicPr>
          <p:nvPr/>
        </p:nvPicPr>
        <p:blipFill>
          <a:blip r:embed="rId2"/>
          <a:stretch>
            <a:fillRect/>
          </a:stretch>
        </p:blipFill>
        <p:spPr>
          <a:xfrm>
            <a:off x="212725" y="1790700"/>
            <a:ext cx="11582400" cy="2438400"/>
          </a:xfrm>
          <a:prstGeom prst="rect">
            <a:avLst/>
          </a:prstGeom>
        </p:spPr>
      </p:pic>
      <p:sp>
        <p:nvSpPr>
          <p:cNvPr id="9" name="مربع نص 8"/>
          <p:cNvSpPr txBox="1"/>
          <p:nvPr/>
        </p:nvSpPr>
        <p:spPr>
          <a:xfrm>
            <a:off x="0" y="4437923"/>
            <a:ext cx="9410700" cy="1015663"/>
          </a:xfrm>
          <a:prstGeom prst="rect">
            <a:avLst/>
          </a:prstGeom>
          <a:noFill/>
        </p:spPr>
        <p:txBody>
          <a:bodyPr wrap="square" rtlCol="0">
            <a:spAutoFit/>
          </a:bodyPr>
          <a:lstStyle/>
          <a:p>
            <a:pPr algn="l"/>
            <a:r>
              <a:rPr lang="en-US" sz="2000" b="1" dirty="0" err="1" smtClean="0">
                <a:solidFill>
                  <a:srgbClr val="FFFF00"/>
                </a:solidFill>
              </a:rPr>
              <a:t>Ketimine</a:t>
            </a:r>
            <a:r>
              <a:rPr lang="en-US" sz="2000" b="1" dirty="0" smtClean="0">
                <a:solidFill>
                  <a:srgbClr val="FFFF00"/>
                </a:solidFill>
              </a:rPr>
              <a:t> cure very slowly when mixed with epoxy resin  absorb moisture in the air and regeneration amine to cure at room </a:t>
            </a:r>
            <a:r>
              <a:rPr lang="en-US" sz="2000" b="1" dirty="0" err="1" smtClean="0">
                <a:solidFill>
                  <a:srgbClr val="FFFF00"/>
                </a:solidFill>
              </a:rPr>
              <a:t>tempreture</a:t>
            </a:r>
            <a:r>
              <a:rPr lang="en-US" sz="2000" b="1" dirty="0" smtClean="0">
                <a:solidFill>
                  <a:srgbClr val="FFFF00"/>
                </a:solidFill>
              </a:rPr>
              <a:t>, application of this kind is limited to </a:t>
            </a:r>
            <a:r>
              <a:rPr lang="en-US" sz="2000" b="1" u="sng" dirty="0" smtClean="0">
                <a:solidFill>
                  <a:srgbClr val="FFFF00"/>
                </a:solidFill>
              </a:rPr>
              <a:t>thin film coated</a:t>
            </a:r>
            <a:endParaRPr lang="en-US" sz="2000" b="1" u="sng" dirty="0">
              <a:solidFill>
                <a:srgbClr val="FFFF00"/>
              </a:solidFill>
            </a:endParaRPr>
          </a:p>
        </p:txBody>
      </p:sp>
      <p:sp>
        <p:nvSpPr>
          <p:cNvPr id="5" name="مربع نص 4"/>
          <p:cNvSpPr txBox="1"/>
          <p:nvPr/>
        </p:nvSpPr>
        <p:spPr>
          <a:xfrm>
            <a:off x="0" y="114300"/>
            <a:ext cx="1473200" cy="338554"/>
          </a:xfrm>
          <a:prstGeom prst="rect">
            <a:avLst/>
          </a:prstGeom>
          <a:noFill/>
        </p:spPr>
        <p:txBody>
          <a:bodyPr wrap="square" rtlCol="0">
            <a:spAutoFit/>
          </a:bodyPr>
          <a:lstStyle/>
          <a:p>
            <a:r>
              <a:rPr lang="en-US" sz="1600" b="1" i="1" u="sng" dirty="0" smtClean="0">
                <a:solidFill>
                  <a:schemeClr val="bg1"/>
                </a:solidFill>
              </a:rPr>
              <a:t>Widad .</a:t>
            </a:r>
            <a:r>
              <a:rPr lang="en-US" sz="1600" b="1" i="1" u="sng" dirty="0" err="1" smtClean="0">
                <a:solidFill>
                  <a:schemeClr val="bg1"/>
                </a:solidFill>
              </a:rPr>
              <a:t>Salih</a:t>
            </a:r>
            <a:endParaRPr lang="en-US" sz="1600" b="1" i="1" u="sng" dirty="0">
              <a:solidFill>
                <a:schemeClr val="bg1"/>
              </a:solidFill>
            </a:endParaRPr>
          </a:p>
        </p:txBody>
      </p:sp>
    </p:spTree>
    <p:extLst>
      <p:ext uri="{BB962C8B-B14F-4D97-AF65-F5344CB8AC3E}">
        <p14:creationId xmlns:p14="http://schemas.microsoft.com/office/powerpoint/2010/main" val="3256754035"/>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114300"/>
            <a:ext cx="1473200" cy="338554"/>
          </a:xfrm>
          <a:prstGeom prst="rect">
            <a:avLst/>
          </a:prstGeom>
          <a:noFill/>
        </p:spPr>
        <p:txBody>
          <a:bodyPr wrap="square" rtlCol="0">
            <a:spAutoFit/>
          </a:bodyPr>
          <a:lstStyle/>
          <a:p>
            <a:r>
              <a:rPr lang="en-US" sz="1600" b="1" i="1" u="sng" dirty="0" smtClean="0">
                <a:solidFill>
                  <a:schemeClr val="bg1"/>
                </a:solidFill>
              </a:rPr>
              <a:t>Widad .</a:t>
            </a:r>
            <a:r>
              <a:rPr lang="en-US" sz="1600" b="1" i="1" u="sng" dirty="0" err="1" smtClean="0">
                <a:solidFill>
                  <a:schemeClr val="bg1"/>
                </a:solidFill>
              </a:rPr>
              <a:t>Salih</a:t>
            </a:r>
            <a:endParaRPr lang="en-US" sz="1600" b="1" i="1" u="sng" dirty="0">
              <a:solidFill>
                <a:schemeClr val="bg1"/>
              </a:solidFill>
            </a:endParaRPr>
          </a:p>
        </p:txBody>
      </p:sp>
      <p:sp>
        <p:nvSpPr>
          <p:cNvPr id="4" name="مربع نص 3"/>
          <p:cNvSpPr txBox="1"/>
          <p:nvPr/>
        </p:nvSpPr>
        <p:spPr>
          <a:xfrm>
            <a:off x="406400" y="427454"/>
            <a:ext cx="10579100" cy="2862322"/>
          </a:xfrm>
          <a:prstGeom prst="rect">
            <a:avLst/>
          </a:prstGeom>
          <a:noFill/>
        </p:spPr>
        <p:txBody>
          <a:bodyPr wrap="square" rtlCol="0">
            <a:spAutoFit/>
          </a:bodyPr>
          <a:lstStyle/>
          <a:p>
            <a:pPr algn="ctr"/>
            <a:r>
              <a:rPr lang="en-US" sz="2400" b="1" u="sng" dirty="0" smtClean="0">
                <a:solidFill>
                  <a:srgbClr val="FFFF00"/>
                </a:solidFill>
              </a:rPr>
              <a:t>Polyamide Curing Agents</a:t>
            </a:r>
          </a:p>
          <a:p>
            <a:endParaRPr lang="en-US" sz="2400" dirty="0" smtClean="0">
              <a:solidFill>
                <a:srgbClr val="FFFF00"/>
              </a:solidFill>
            </a:endParaRPr>
          </a:p>
          <a:p>
            <a:pPr algn="l"/>
            <a:r>
              <a:rPr lang="en-US" sz="2000" b="1" dirty="0" smtClean="0">
                <a:solidFill>
                  <a:schemeClr val="bg1"/>
                </a:solidFill>
              </a:rPr>
              <a:t>Polyamide resin, which has been widely used as curing agent for epoxy resin, is formed by the condensation reaction between dimer acid and polyamine, containing primary and secondary amine.it cure epoxy resin into highly plasticizer rigid thermosetting polymers and the cured resin have good mechanical properties</a:t>
            </a:r>
            <a:r>
              <a:rPr lang="en-US" sz="2400" dirty="0" smtClean="0">
                <a:solidFill>
                  <a:schemeClr val="bg1"/>
                </a:solidFill>
              </a:rPr>
              <a:t>.</a:t>
            </a:r>
          </a:p>
          <a:p>
            <a:endParaRPr lang="en-US" sz="2400" b="1" u="sng" dirty="0">
              <a:solidFill>
                <a:srgbClr val="FFFF00"/>
              </a:solidFill>
            </a:endParaRPr>
          </a:p>
          <a:p>
            <a:endParaRPr lang="en-US" sz="2400" b="1" u="sng" dirty="0">
              <a:solidFill>
                <a:srgbClr val="FFFF00"/>
              </a:solidFill>
            </a:endParaRPr>
          </a:p>
        </p:txBody>
      </p:sp>
      <p:pic>
        <p:nvPicPr>
          <p:cNvPr id="5" name="صورة 4"/>
          <p:cNvPicPr>
            <a:picLocks noChangeAspect="1"/>
          </p:cNvPicPr>
          <p:nvPr/>
        </p:nvPicPr>
        <p:blipFill>
          <a:blip r:embed="rId2"/>
          <a:stretch>
            <a:fillRect/>
          </a:stretch>
        </p:blipFill>
        <p:spPr>
          <a:xfrm>
            <a:off x="508000" y="2603500"/>
            <a:ext cx="10883900" cy="1943100"/>
          </a:xfrm>
          <a:prstGeom prst="rect">
            <a:avLst/>
          </a:prstGeom>
        </p:spPr>
      </p:pic>
      <p:pic>
        <p:nvPicPr>
          <p:cNvPr id="6" name="صورة 5"/>
          <p:cNvPicPr>
            <a:picLocks noChangeAspect="1"/>
          </p:cNvPicPr>
          <p:nvPr/>
        </p:nvPicPr>
        <p:blipFill>
          <a:blip r:embed="rId3"/>
          <a:stretch>
            <a:fillRect/>
          </a:stretch>
        </p:blipFill>
        <p:spPr>
          <a:xfrm>
            <a:off x="5186362" y="2974975"/>
            <a:ext cx="5705475" cy="1200150"/>
          </a:xfrm>
          <a:prstGeom prst="rect">
            <a:avLst/>
          </a:prstGeom>
        </p:spPr>
      </p:pic>
      <p:sp>
        <p:nvSpPr>
          <p:cNvPr id="7" name="مربع نص 6"/>
          <p:cNvSpPr txBox="1"/>
          <p:nvPr/>
        </p:nvSpPr>
        <p:spPr>
          <a:xfrm>
            <a:off x="101600" y="4927213"/>
            <a:ext cx="11163300" cy="769441"/>
          </a:xfrm>
          <a:prstGeom prst="rect">
            <a:avLst/>
          </a:prstGeom>
          <a:noFill/>
        </p:spPr>
        <p:txBody>
          <a:bodyPr wrap="square" rtlCol="0">
            <a:spAutoFit/>
          </a:bodyPr>
          <a:lstStyle/>
          <a:p>
            <a:pPr algn="ctr"/>
            <a:r>
              <a:rPr lang="en-US" sz="2400" b="1" u="sng" dirty="0" err="1" smtClean="0">
                <a:solidFill>
                  <a:srgbClr val="FFFF00"/>
                </a:solidFill>
              </a:rPr>
              <a:t>Polymercaptan</a:t>
            </a:r>
            <a:r>
              <a:rPr lang="en-US" sz="2400" b="1" u="sng" dirty="0" smtClean="0">
                <a:solidFill>
                  <a:srgbClr val="FFFF00"/>
                </a:solidFill>
              </a:rPr>
              <a:t> Curing Agents</a:t>
            </a:r>
          </a:p>
          <a:p>
            <a:pPr algn="l"/>
            <a:r>
              <a:rPr lang="en-US" sz="2000" b="1" dirty="0" err="1" smtClean="0">
                <a:solidFill>
                  <a:schemeClr val="bg1"/>
                </a:solidFill>
              </a:rPr>
              <a:t>Polymercaptan</a:t>
            </a:r>
            <a:r>
              <a:rPr lang="en-US" sz="2000" b="1" dirty="0" smtClean="0">
                <a:solidFill>
                  <a:schemeClr val="bg1"/>
                </a:solidFill>
              </a:rPr>
              <a:t>, cures at 0 C to -20 C and requires </a:t>
            </a:r>
            <a:r>
              <a:rPr lang="en-US" sz="2000" b="1" dirty="0" err="1" smtClean="0">
                <a:solidFill>
                  <a:schemeClr val="bg1"/>
                </a:solidFill>
              </a:rPr>
              <a:t>tert</a:t>
            </a:r>
            <a:r>
              <a:rPr lang="en-US" sz="2000" b="1" dirty="0" smtClean="0">
                <a:solidFill>
                  <a:schemeClr val="bg1"/>
                </a:solidFill>
              </a:rPr>
              <a:t>. Amine as an accelerator</a:t>
            </a:r>
            <a:endParaRPr lang="en-US" sz="2000" b="1" dirty="0">
              <a:solidFill>
                <a:schemeClr val="bg1"/>
              </a:solidFill>
            </a:endParaRPr>
          </a:p>
        </p:txBody>
      </p:sp>
    </p:spTree>
    <p:extLst>
      <p:ext uri="{BB962C8B-B14F-4D97-AF65-F5344CB8AC3E}">
        <p14:creationId xmlns:p14="http://schemas.microsoft.com/office/powerpoint/2010/main" val="375569096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ربع نص 7"/>
          <p:cNvSpPr txBox="1"/>
          <p:nvPr/>
        </p:nvSpPr>
        <p:spPr>
          <a:xfrm>
            <a:off x="0" y="114300"/>
            <a:ext cx="1473200" cy="338554"/>
          </a:xfrm>
          <a:prstGeom prst="rect">
            <a:avLst/>
          </a:prstGeom>
          <a:noFill/>
        </p:spPr>
        <p:txBody>
          <a:bodyPr wrap="square" rtlCol="0">
            <a:spAutoFit/>
          </a:bodyPr>
          <a:lstStyle/>
          <a:p>
            <a:r>
              <a:rPr lang="en-US" sz="1600" b="1" i="1" u="sng" dirty="0" smtClean="0">
                <a:solidFill>
                  <a:schemeClr val="bg1"/>
                </a:solidFill>
              </a:rPr>
              <a:t>Widad .</a:t>
            </a:r>
            <a:r>
              <a:rPr lang="en-US" sz="1600" b="1" i="1" u="sng" dirty="0" err="1" smtClean="0">
                <a:solidFill>
                  <a:schemeClr val="bg1"/>
                </a:solidFill>
              </a:rPr>
              <a:t>Salih</a:t>
            </a:r>
            <a:endParaRPr lang="en-US" sz="1600" b="1" i="1" u="sng" dirty="0">
              <a:solidFill>
                <a:schemeClr val="bg1"/>
              </a:solidFill>
            </a:endParaRPr>
          </a:p>
        </p:txBody>
      </p:sp>
      <p:pic>
        <p:nvPicPr>
          <p:cNvPr id="2" name="صورة 1"/>
          <p:cNvPicPr>
            <a:picLocks noChangeAspect="1"/>
          </p:cNvPicPr>
          <p:nvPr/>
        </p:nvPicPr>
        <p:blipFill>
          <a:blip r:embed="rId2"/>
          <a:stretch>
            <a:fillRect/>
          </a:stretch>
        </p:blipFill>
        <p:spPr>
          <a:xfrm>
            <a:off x="673100" y="596900"/>
            <a:ext cx="11328400" cy="2197100"/>
          </a:xfrm>
          <a:prstGeom prst="rect">
            <a:avLst/>
          </a:prstGeom>
        </p:spPr>
      </p:pic>
      <p:pic>
        <p:nvPicPr>
          <p:cNvPr id="4" name="صورة 3"/>
          <p:cNvPicPr>
            <a:picLocks noChangeAspect="1"/>
          </p:cNvPicPr>
          <p:nvPr/>
        </p:nvPicPr>
        <p:blipFill>
          <a:blip r:embed="rId3"/>
          <a:stretch>
            <a:fillRect/>
          </a:stretch>
        </p:blipFill>
        <p:spPr>
          <a:xfrm>
            <a:off x="2112962" y="758825"/>
            <a:ext cx="5248275" cy="1657350"/>
          </a:xfrm>
          <a:prstGeom prst="rect">
            <a:avLst/>
          </a:prstGeom>
        </p:spPr>
      </p:pic>
      <p:pic>
        <p:nvPicPr>
          <p:cNvPr id="5" name="صورة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3100" y="3228243"/>
            <a:ext cx="11328400" cy="1580631"/>
          </a:xfrm>
          <a:prstGeom prst="rect">
            <a:avLst/>
          </a:prstGeom>
        </p:spPr>
      </p:pic>
    </p:spTree>
    <p:extLst>
      <p:ext uri="{BB962C8B-B14F-4D97-AF65-F5344CB8AC3E}">
        <p14:creationId xmlns:p14="http://schemas.microsoft.com/office/powerpoint/2010/main" val="3409964128"/>
      </p:ext>
    </p:extLst>
  </p:cSld>
  <p:clrMapOvr>
    <a:masterClrMapping/>
  </p:clrMapOvr>
  <mc:AlternateContent xmlns:mc="http://schemas.openxmlformats.org/markup-compatibility/2006">
    <mc:Choice xmlns:p14="http://schemas.microsoft.com/office/powerpoint/2010/main" Requires="p14">
      <p:transition spd="slow" p14:dur="1600">
        <p14:prism dir="r" isContent="1" isInverted="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0" y="114300"/>
            <a:ext cx="1473200" cy="338554"/>
          </a:xfrm>
          <a:prstGeom prst="rect">
            <a:avLst/>
          </a:prstGeom>
          <a:noFill/>
        </p:spPr>
        <p:txBody>
          <a:bodyPr wrap="square" rtlCol="0">
            <a:spAutoFit/>
          </a:bodyPr>
          <a:lstStyle/>
          <a:p>
            <a:r>
              <a:rPr lang="en-US" sz="1600" b="1" i="1" u="sng" dirty="0" smtClean="0">
                <a:solidFill>
                  <a:schemeClr val="bg1"/>
                </a:solidFill>
              </a:rPr>
              <a:t>Widad .</a:t>
            </a:r>
            <a:r>
              <a:rPr lang="en-US" sz="1600" b="1" i="1" u="sng" dirty="0" err="1" smtClean="0">
                <a:solidFill>
                  <a:schemeClr val="bg1"/>
                </a:solidFill>
              </a:rPr>
              <a:t>Salih</a:t>
            </a:r>
            <a:endParaRPr lang="en-US" sz="1600" b="1" i="1" u="sng" dirty="0">
              <a:solidFill>
                <a:schemeClr val="bg1"/>
              </a:solidFill>
            </a:endParaRPr>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600" y="1868626"/>
            <a:ext cx="10413999" cy="3846374"/>
          </a:xfrm>
          <a:prstGeom prst="rect">
            <a:avLst/>
          </a:prstGeom>
        </p:spPr>
      </p:pic>
      <p:sp>
        <p:nvSpPr>
          <p:cNvPr id="4" name="مربع نص 3"/>
          <p:cNvSpPr txBox="1"/>
          <p:nvPr/>
        </p:nvSpPr>
        <p:spPr>
          <a:xfrm>
            <a:off x="215900" y="452854"/>
            <a:ext cx="11074400" cy="1077218"/>
          </a:xfrm>
          <a:prstGeom prst="rect">
            <a:avLst/>
          </a:prstGeom>
          <a:noFill/>
        </p:spPr>
        <p:txBody>
          <a:bodyPr wrap="square" rtlCol="0">
            <a:spAutoFit/>
          </a:bodyPr>
          <a:lstStyle/>
          <a:p>
            <a:pPr algn="ctr"/>
            <a:r>
              <a:rPr lang="en-US" sz="2400" b="1" u="sng" dirty="0" smtClean="0">
                <a:solidFill>
                  <a:srgbClr val="FFFF00"/>
                </a:solidFill>
              </a:rPr>
              <a:t>Isocyanate Curing Agents</a:t>
            </a:r>
          </a:p>
          <a:p>
            <a:pPr algn="ctr"/>
            <a:r>
              <a:rPr lang="en-US" sz="2000" b="1" u="sng" dirty="0" smtClean="0">
                <a:solidFill>
                  <a:schemeClr val="bg1"/>
                </a:solidFill>
              </a:rPr>
              <a:t>Epoxy groups react with isocyanate or with hydroxyl group to produce </a:t>
            </a:r>
            <a:r>
              <a:rPr lang="en-US" sz="2000" b="1" u="sng" dirty="0" err="1" smtClean="0">
                <a:solidFill>
                  <a:schemeClr val="bg1"/>
                </a:solidFill>
              </a:rPr>
              <a:t>oxazolidone</a:t>
            </a:r>
            <a:r>
              <a:rPr lang="en-US" sz="2000" b="1" u="sng" dirty="0" smtClean="0">
                <a:solidFill>
                  <a:schemeClr val="bg1"/>
                </a:solidFill>
              </a:rPr>
              <a:t> structure or a urethane linkage</a:t>
            </a:r>
            <a:endParaRPr lang="en-US" sz="2000" b="1" u="sng" dirty="0">
              <a:solidFill>
                <a:schemeClr val="bg1"/>
              </a:solidFill>
            </a:endParaRPr>
          </a:p>
        </p:txBody>
      </p:sp>
    </p:spTree>
    <p:extLst>
      <p:ext uri="{BB962C8B-B14F-4D97-AF65-F5344CB8AC3E}">
        <p14:creationId xmlns:p14="http://schemas.microsoft.com/office/powerpoint/2010/main" val="1648326551"/>
      </p:ext>
    </p:extLst>
  </p:cSld>
  <p:clrMapOvr>
    <a:masterClrMapping/>
  </p:clrMapOvr>
  <mc:AlternateContent xmlns:mc="http://schemas.openxmlformats.org/markup-compatibility/2006">
    <mc:Choice xmlns:p14="http://schemas.microsoft.com/office/powerpoint/2010/main" Requires="p14">
      <p:transition spd="slow" p14:dur="1600">
        <p14:prism dir="r" isContent="1" isInverted="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0" y="114300"/>
            <a:ext cx="1473200" cy="338554"/>
          </a:xfrm>
          <a:prstGeom prst="rect">
            <a:avLst/>
          </a:prstGeom>
          <a:noFill/>
        </p:spPr>
        <p:txBody>
          <a:bodyPr wrap="square" rtlCol="0">
            <a:spAutoFit/>
          </a:bodyPr>
          <a:lstStyle/>
          <a:p>
            <a:r>
              <a:rPr lang="en-US" sz="1600" b="1" i="1" u="sng" dirty="0" smtClean="0">
                <a:solidFill>
                  <a:schemeClr val="bg1"/>
                </a:solidFill>
              </a:rPr>
              <a:t>Widad .</a:t>
            </a:r>
            <a:r>
              <a:rPr lang="en-US" sz="1600" b="1" i="1" u="sng" dirty="0" err="1" smtClean="0">
                <a:solidFill>
                  <a:schemeClr val="bg1"/>
                </a:solidFill>
              </a:rPr>
              <a:t>Salih</a:t>
            </a:r>
            <a:endParaRPr lang="en-US" sz="1600" b="1" i="1" u="sng" dirty="0">
              <a:solidFill>
                <a:schemeClr val="bg1"/>
              </a:solidFill>
            </a:endParaRPr>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 y="1371600"/>
            <a:ext cx="10401299" cy="3568700"/>
          </a:xfrm>
          <a:prstGeom prst="rect">
            <a:avLst/>
          </a:prstGeom>
        </p:spPr>
      </p:pic>
      <p:sp>
        <p:nvSpPr>
          <p:cNvPr id="3" name="مربع نص 2"/>
          <p:cNvSpPr txBox="1"/>
          <p:nvPr/>
        </p:nvSpPr>
        <p:spPr>
          <a:xfrm>
            <a:off x="2730500" y="452854"/>
            <a:ext cx="5854700" cy="461665"/>
          </a:xfrm>
          <a:prstGeom prst="rect">
            <a:avLst/>
          </a:prstGeom>
          <a:noFill/>
        </p:spPr>
        <p:txBody>
          <a:bodyPr wrap="square" rtlCol="0">
            <a:spAutoFit/>
          </a:bodyPr>
          <a:lstStyle/>
          <a:p>
            <a:pPr algn="ctr"/>
            <a:r>
              <a:rPr lang="en-US" sz="2400" b="1" u="sng" dirty="0" smtClean="0">
                <a:solidFill>
                  <a:srgbClr val="FFFF00"/>
                </a:solidFill>
              </a:rPr>
              <a:t>Carboxylic Curing Agents</a:t>
            </a:r>
            <a:endParaRPr lang="en-US" sz="2400" b="1" u="sng" dirty="0">
              <a:solidFill>
                <a:srgbClr val="FFFF00"/>
              </a:solidFill>
            </a:endParaRPr>
          </a:p>
        </p:txBody>
      </p:sp>
    </p:spTree>
    <p:extLst>
      <p:ext uri="{BB962C8B-B14F-4D97-AF65-F5344CB8AC3E}">
        <p14:creationId xmlns:p14="http://schemas.microsoft.com/office/powerpoint/2010/main" val="1712969421"/>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927100" y="760631"/>
            <a:ext cx="10769600" cy="3046988"/>
          </a:xfrm>
          <a:prstGeom prst="rect">
            <a:avLst/>
          </a:prstGeom>
          <a:noFill/>
        </p:spPr>
        <p:txBody>
          <a:bodyPr wrap="square" rtlCol="0">
            <a:spAutoFit/>
          </a:bodyPr>
          <a:lstStyle/>
          <a:p>
            <a:pPr algn="ctr"/>
            <a:r>
              <a:rPr lang="en-US" sz="2400" b="1" u="sng" dirty="0" smtClean="0">
                <a:solidFill>
                  <a:srgbClr val="002060"/>
                </a:solidFill>
              </a:rPr>
              <a:t>Epoxy resin </a:t>
            </a:r>
            <a:r>
              <a:rPr lang="en-US" sz="2400" b="1" dirty="0" smtClean="0">
                <a:solidFill>
                  <a:srgbClr val="FFFF00"/>
                </a:solidFill>
              </a:rPr>
              <a:t>was discovered in 1938 by Pierre </a:t>
            </a:r>
            <a:r>
              <a:rPr lang="en-US" sz="2400" b="1" dirty="0" err="1" smtClean="0">
                <a:solidFill>
                  <a:srgbClr val="FFFF00"/>
                </a:solidFill>
              </a:rPr>
              <a:t>Castan</a:t>
            </a:r>
            <a:r>
              <a:rPr lang="en-US" sz="2400" b="1" dirty="0" smtClean="0">
                <a:solidFill>
                  <a:srgbClr val="FFFF00"/>
                </a:solidFill>
              </a:rPr>
              <a:t>, </a:t>
            </a:r>
            <a:r>
              <a:rPr lang="en-US" sz="2400" b="1" dirty="0" err="1" smtClean="0">
                <a:solidFill>
                  <a:srgbClr val="FFFF00"/>
                </a:solidFill>
              </a:rPr>
              <a:t>achemist</a:t>
            </a:r>
            <a:r>
              <a:rPr lang="en-US" sz="2400" b="1" dirty="0" smtClean="0">
                <a:solidFill>
                  <a:srgbClr val="FFFF00"/>
                </a:solidFill>
              </a:rPr>
              <a:t> in </a:t>
            </a:r>
            <a:r>
              <a:rPr lang="en-US" sz="2400" b="1" dirty="0" err="1" smtClean="0">
                <a:solidFill>
                  <a:srgbClr val="FFFF00"/>
                </a:solidFill>
              </a:rPr>
              <a:t>Switzerland.Epoxy</a:t>
            </a:r>
            <a:r>
              <a:rPr lang="en-US" sz="2400" b="1" dirty="0" smtClean="0">
                <a:solidFill>
                  <a:srgbClr val="FFFF00"/>
                </a:solidFill>
              </a:rPr>
              <a:t> resin has been used in a wide range of fields, such as paints, electricity, civil engineering, and </a:t>
            </a:r>
            <a:r>
              <a:rPr lang="en-US" sz="2400" b="1" dirty="0" err="1" smtClean="0">
                <a:solidFill>
                  <a:srgbClr val="FFFF00"/>
                </a:solidFill>
              </a:rPr>
              <a:t>bonds.This</a:t>
            </a:r>
            <a:r>
              <a:rPr lang="en-US" sz="2400" b="1" dirty="0" smtClean="0">
                <a:solidFill>
                  <a:srgbClr val="FFFF00"/>
                </a:solidFill>
              </a:rPr>
              <a:t> is because epoxy resin has excellent  </a:t>
            </a:r>
            <a:r>
              <a:rPr lang="en-US" sz="2400" b="1" i="1" dirty="0" smtClean="0">
                <a:solidFill>
                  <a:srgbClr val="FFFF00"/>
                </a:solidFill>
              </a:rPr>
              <a:t>bonding property</a:t>
            </a:r>
            <a:r>
              <a:rPr lang="en-US" sz="2400" b="1" dirty="0" smtClean="0">
                <a:solidFill>
                  <a:srgbClr val="FFFF00"/>
                </a:solidFill>
              </a:rPr>
              <a:t>, and also after curing ,it has excellent properties on </a:t>
            </a:r>
            <a:r>
              <a:rPr lang="en-US" sz="2400" b="1" i="1" dirty="0" smtClean="0">
                <a:solidFill>
                  <a:srgbClr val="FFFF00"/>
                </a:solidFill>
              </a:rPr>
              <a:t>mechanical strength</a:t>
            </a:r>
            <a:r>
              <a:rPr lang="en-US" sz="2400" b="1" dirty="0" smtClean="0">
                <a:solidFill>
                  <a:srgbClr val="FFFF00"/>
                </a:solidFill>
              </a:rPr>
              <a:t>, </a:t>
            </a:r>
            <a:r>
              <a:rPr lang="en-US" sz="2400" b="1" i="1" dirty="0" smtClean="0">
                <a:solidFill>
                  <a:srgbClr val="FFFF00"/>
                </a:solidFill>
              </a:rPr>
              <a:t>chemical</a:t>
            </a:r>
            <a:r>
              <a:rPr lang="en-US" sz="2400" b="1" dirty="0" smtClean="0">
                <a:solidFill>
                  <a:srgbClr val="FFFF00"/>
                </a:solidFill>
              </a:rPr>
              <a:t> </a:t>
            </a:r>
            <a:r>
              <a:rPr lang="en-US" sz="2400" b="1" i="1" dirty="0" err="1" smtClean="0">
                <a:solidFill>
                  <a:srgbClr val="FFFF00"/>
                </a:solidFill>
              </a:rPr>
              <a:t>resestance</a:t>
            </a:r>
            <a:r>
              <a:rPr lang="en-US" sz="2400" b="1" dirty="0" smtClean="0">
                <a:solidFill>
                  <a:srgbClr val="FFFF00"/>
                </a:solidFill>
              </a:rPr>
              <a:t>, electrical insulation.</a:t>
            </a:r>
          </a:p>
          <a:p>
            <a:pPr algn="ctr"/>
            <a:r>
              <a:rPr lang="en-US" sz="2400" b="1" dirty="0" smtClean="0">
                <a:solidFill>
                  <a:srgbClr val="FFFF00"/>
                </a:solidFill>
              </a:rPr>
              <a:t>In addition, epoxy resin is able to have various different properties as it is combined and cured together with various curing agents.</a:t>
            </a:r>
            <a:endParaRPr lang="en-US" sz="2400" b="1" dirty="0">
              <a:solidFill>
                <a:srgbClr val="FFFF00"/>
              </a:solidFill>
            </a:endParaRPr>
          </a:p>
        </p:txBody>
      </p:sp>
      <p:sp>
        <p:nvSpPr>
          <p:cNvPr id="6" name="مستطيل 5"/>
          <p:cNvSpPr/>
          <p:nvPr/>
        </p:nvSpPr>
        <p:spPr>
          <a:xfrm>
            <a:off x="927100" y="4018677"/>
            <a:ext cx="10655300" cy="2677656"/>
          </a:xfrm>
          <a:prstGeom prst="rect">
            <a:avLst/>
          </a:prstGeom>
        </p:spPr>
        <p:txBody>
          <a:bodyPr wrap="square">
            <a:spAutoFit/>
          </a:bodyPr>
          <a:lstStyle/>
          <a:p>
            <a:pPr algn="ctr"/>
            <a:r>
              <a:rPr lang="en-US" sz="2400" b="1" dirty="0">
                <a:solidFill>
                  <a:srgbClr val="FFFF00"/>
                </a:solidFill>
              </a:rPr>
              <a:t>In general, uncured epoxy resins have poor mechanical, chemical and heat-resistance properties. However, good properties are obtained by reacting the linear epoxy resin with suitable curatives to form three-dimensional cross-linked thermoset structures known as curing. Curing of epoxy resins is an exothermic reaction, and in some cases produces sufficient heat to cause thermal degradation if not controlled</a:t>
            </a:r>
            <a:r>
              <a:rPr lang="en-US" sz="2000" b="1" dirty="0">
                <a:solidFill>
                  <a:srgbClr val="FFFF00"/>
                </a:solidFill>
              </a:rPr>
              <a:t>.</a:t>
            </a:r>
          </a:p>
        </p:txBody>
      </p:sp>
    </p:spTree>
    <p:extLst>
      <p:ext uri="{BB962C8B-B14F-4D97-AF65-F5344CB8AC3E}">
        <p14:creationId xmlns:p14="http://schemas.microsoft.com/office/powerpoint/2010/main" val="3015485779"/>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0" y="114300"/>
            <a:ext cx="1473200" cy="338554"/>
          </a:xfrm>
          <a:prstGeom prst="rect">
            <a:avLst/>
          </a:prstGeom>
          <a:noFill/>
        </p:spPr>
        <p:txBody>
          <a:bodyPr wrap="square" rtlCol="0">
            <a:spAutoFit/>
          </a:bodyPr>
          <a:lstStyle/>
          <a:p>
            <a:r>
              <a:rPr lang="en-US" sz="1600" b="1" i="1" u="sng" dirty="0" smtClean="0">
                <a:solidFill>
                  <a:schemeClr val="bg1"/>
                </a:solidFill>
              </a:rPr>
              <a:t>Widad .</a:t>
            </a:r>
            <a:r>
              <a:rPr lang="en-US" sz="1600" b="1" i="1" u="sng" dirty="0" err="1" smtClean="0">
                <a:solidFill>
                  <a:schemeClr val="bg1"/>
                </a:solidFill>
              </a:rPr>
              <a:t>Salih</a:t>
            </a:r>
            <a:endParaRPr lang="en-US" sz="1600" b="1" i="1" u="sng" dirty="0">
              <a:solidFill>
                <a:schemeClr val="bg1"/>
              </a:solidFill>
            </a:endParaRPr>
          </a:p>
        </p:txBody>
      </p:sp>
      <p:pic>
        <p:nvPicPr>
          <p:cNvPr id="6" name="صورة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3700" y="3086100"/>
            <a:ext cx="11163300" cy="3771900"/>
          </a:xfrm>
          <a:prstGeom prst="rect">
            <a:avLst/>
          </a:prstGeom>
        </p:spPr>
      </p:pic>
      <p:sp>
        <p:nvSpPr>
          <p:cNvPr id="7" name="مربع نص 6"/>
          <p:cNvSpPr txBox="1"/>
          <p:nvPr/>
        </p:nvSpPr>
        <p:spPr>
          <a:xfrm>
            <a:off x="3822700" y="114300"/>
            <a:ext cx="4635500" cy="1446550"/>
          </a:xfrm>
          <a:prstGeom prst="rect">
            <a:avLst/>
          </a:prstGeom>
          <a:noFill/>
        </p:spPr>
        <p:txBody>
          <a:bodyPr wrap="square" rtlCol="0">
            <a:spAutoFit/>
          </a:bodyPr>
          <a:lstStyle/>
          <a:p>
            <a:pPr algn="ctr"/>
            <a:r>
              <a:rPr lang="en-US" sz="2400" b="1" u="sng" dirty="0" smtClean="0">
                <a:solidFill>
                  <a:srgbClr val="FFFF00"/>
                </a:solidFill>
              </a:rPr>
              <a:t>Anhydride Curing Agents</a:t>
            </a:r>
          </a:p>
          <a:p>
            <a:pPr algn="ctr"/>
            <a:r>
              <a:rPr lang="en-US" sz="2000" b="1" u="sng" dirty="0" smtClean="0">
                <a:solidFill>
                  <a:schemeClr val="bg1"/>
                </a:solidFill>
              </a:rPr>
              <a:t>Two mechanism in this curing</a:t>
            </a:r>
          </a:p>
          <a:p>
            <a:pPr algn="ctr"/>
            <a:r>
              <a:rPr lang="en-US" sz="2000" b="1" u="sng" dirty="0" smtClean="0">
                <a:solidFill>
                  <a:schemeClr val="bg1"/>
                </a:solidFill>
              </a:rPr>
              <a:t>1-with out catalyst.</a:t>
            </a:r>
          </a:p>
          <a:p>
            <a:pPr algn="ctr"/>
            <a:endParaRPr lang="en-US" sz="2400" b="1" u="sng" dirty="0">
              <a:solidFill>
                <a:srgbClr val="FFFF00"/>
              </a:solidFill>
            </a:endParaRPr>
          </a:p>
        </p:txBody>
      </p:sp>
      <p:pic>
        <p:nvPicPr>
          <p:cNvPr id="10" name="صورة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3700" y="1297464"/>
            <a:ext cx="11163300" cy="1689099"/>
          </a:xfrm>
          <a:prstGeom prst="rect">
            <a:avLst/>
          </a:prstGeom>
        </p:spPr>
      </p:pic>
    </p:spTree>
    <p:extLst>
      <p:ext uri="{BB962C8B-B14F-4D97-AF65-F5344CB8AC3E}">
        <p14:creationId xmlns:p14="http://schemas.microsoft.com/office/powerpoint/2010/main" val="3527626251"/>
      </p:ext>
    </p:extLst>
  </p:cSld>
  <p:clrMapOvr>
    <a:masterClrMapping/>
  </p:clrMapOvr>
  <mc:AlternateContent xmlns:mc="http://schemas.openxmlformats.org/markup-compatibility/2006">
    <mc:Choice xmlns:p14="http://schemas.microsoft.com/office/powerpoint/2010/main"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0" y="114300"/>
            <a:ext cx="1473200" cy="338554"/>
          </a:xfrm>
          <a:prstGeom prst="rect">
            <a:avLst/>
          </a:prstGeom>
          <a:noFill/>
        </p:spPr>
        <p:txBody>
          <a:bodyPr wrap="square" rtlCol="0">
            <a:spAutoFit/>
          </a:bodyPr>
          <a:lstStyle/>
          <a:p>
            <a:r>
              <a:rPr lang="en-US" sz="1600" b="1" i="1" u="sng" dirty="0" smtClean="0">
                <a:solidFill>
                  <a:schemeClr val="bg1"/>
                </a:solidFill>
              </a:rPr>
              <a:t>Widad .</a:t>
            </a:r>
            <a:r>
              <a:rPr lang="en-US" sz="1600" b="1" i="1" u="sng" dirty="0" err="1" smtClean="0">
                <a:solidFill>
                  <a:schemeClr val="bg1"/>
                </a:solidFill>
              </a:rPr>
              <a:t>Salih</a:t>
            </a:r>
            <a:endParaRPr lang="en-US" sz="1600" b="1" i="1" u="sng" dirty="0">
              <a:solidFill>
                <a:schemeClr val="bg1"/>
              </a:solidFill>
            </a:endParaRPr>
          </a:p>
        </p:txBody>
      </p:sp>
      <p:sp>
        <p:nvSpPr>
          <p:cNvPr id="2" name="مربع نص 1"/>
          <p:cNvSpPr txBox="1"/>
          <p:nvPr/>
        </p:nvSpPr>
        <p:spPr>
          <a:xfrm>
            <a:off x="4705687" y="114300"/>
            <a:ext cx="3810000" cy="830997"/>
          </a:xfrm>
          <a:prstGeom prst="rect">
            <a:avLst/>
          </a:prstGeom>
          <a:noFill/>
        </p:spPr>
        <p:txBody>
          <a:bodyPr wrap="square" rtlCol="0">
            <a:spAutoFit/>
          </a:bodyPr>
          <a:lstStyle/>
          <a:p>
            <a:pPr algn="ctr"/>
            <a:r>
              <a:rPr lang="en-US" sz="2400" b="1" u="sng" dirty="0" smtClean="0">
                <a:solidFill>
                  <a:srgbClr val="FFFF00"/>
                </a:solidFill>
              </a:rPr>
              <a:t>2-with catalyst</a:t>
            </a:r>
          </a:p>
          <a:p>
            <a:pPr algn="ctr"/>
            <a:endParaRPr lang="en-US" sz="2400" b="1" u="sng" dirty="0">
              <a:solidFill>
                <a:srgbClr val="FFFF00"/>
              </a:solidFill>
            </a:endParaRPr>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900" y="529798"/>
            <a:ext cx="11849100" cy="2137202"/>
          </a:xfrm>
          <a:prstGeom prst="rect">
            <a:avLst/>
          </a:prstGeom>
        </p:spPr>
      </p:pic>
      <p:pic>
        <p:nvPicPr>
          <p:cNvPr id="8" name="صورة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900" y="2743944"/>
            <a:ext cx="11849101" cy="4114056"/>
          </a:xfrm>
          <a:prstGeom prst="rect">
            <a:avLst/>
          </a:prstGeom>
        </p:spPr>
      </p:pic>
      <p:sp>
        <p:nvSpPr>
          <p:cNvPr id="9" name="مربع نص 8"/>
          <p:cNvSpPr txBox="1"/>
          <p:nvPr/>
        </p:nvSpPr>
        <p:spPr>
          <a:xfrm>
            <a:off x="7759700" y="3082498"/>
            <a:ext cx="2400300" cy="338554"/>
          </a:xfrm>
          <a:prstGeom prst="rect">
            <a:avLst/>
          </a:prstGeom>
          <a:noFill/>
        </p:spPr>
        <p:txBody>
          <a:bodyPr wrap="square" rtlCol="0">
            <a:spAutoFit/>
          </a:bodyPr>
          <a:lstStyle/>
          <a:p>
            <a:r>
              <a:rPr lang="en-US" sz="1600" b="1" i="1" dirty="0" err="1" smtClean="0"/>
              <a:t>Z</a:t>
            </a:r>
            <a:r>
              <a:rPr lang="en-US" sz="1600" b="1" i="1" dirty="0" err="1" smtClean="0">
                <a:solidFill>
                  <a:srgbClr val="C00000"/>
                </a:solidFill>
              </a:rPr>
              <a:t>zwitter</a:t>
            </a:r>
            <a:r>
              <a:rPr lang="en-US" sz="1600" b="1" i="1" dirty="0" smtClean="0">
                <a:solidFill>
                  <a:srgbClr val="C00000"/>
                </a:solidFill>
              </a:rPr>
              <a:t> ion</a:t>
            </a:r>
            <a:endParaRPr lang="en-US" sz="1600" b="1" i="1" dirty="0"/>
          </a:p>
        </p:txBody>
      </p:sp>
    </p:spTree>
    <p:extLst>
      <p:ext uri="{BB962C8B-B14F-4D97-AF65-F5344CB8AC3E}">
        <p14:creationId xmlns:p14="http://schemas.microsoft.com/office/powerpoint/2010/main" val="1609002854"/>
      </p:ext>
    </p:extLst>
  </p:cSld>
  <p:clrMapOvr>
    <a:masterClrMapping/>
  </p:clrMapOvr>
  <mc:AlternateContent xmlns:mc="http://schemas.openxmlformats.org/markup-compatibility/2006">
    <mc:Choice xmlns:p14="http://schemas.microsoft.com/office/powerpoint/2010/main"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3"/>
          <p:cNvSpPr txBox="1">
            <a:spLocks noGrp="1"/>
          </p:cNvSpPr>
          <p:nvPr>
            <p:ph idx="1"/>
          </p:nvPr>
        </p:nvSpPr>
        <p:spPr>
          <a:xfrm>
            <a:off x="1892300" y="-22903"/>
            <a:ext cx="8788400" cy="1523494"/>
          </a:xfrm>
          <a:prstGeom prst="rect">
            <a:avLst/>
          </a:prstGeom>
          <a:noFill/>
        </p:spPr>
        <p:txBody>
          <a:bodyPr wrap="square" rtlCol="0">
            <a:spAutoFit/>
          </a:bodyPr>
          <a:lstStyle/>
          <a:p>
            <a:pPr algn="ctr"/>
            <a:r>
              <a:rPr lang="en-US" sz="2400" b="1" u="sng" dirty="0" smtClean="0">
                <a:solidFill>
                  <a:srgbClr val="FFFF00"/>
                </a:solidFill>
              </a:rPr>
              <a:t>Catalytic Curing Agents</a:t>
            </a:r>
          </a:p>
          <a:p>
            <a:pPr algn="l"/>
            <a:r>
              <a:rPr lang="en-US" sz="2000" b="1" dirty="0" smtClean="0">
                <a:solidFill>
                  <a:schemeClr val="bg1"/>
                </a:solidFill>
              </a:rPr>
              <a:t>Catalytic curing agent can be used for  </a:t>
            </a:r>
            <a:r>
              <a:rPr lang="en-US" sz="2000" b="1" dirty="0" err="1" smtClean="0">
                <a:solidFill>
                  <a:schemeClr val="bg1"/>
                </a:solidFill>
              </a:rPr>
              <a:t>homopolymerization</a:t>
            </a:r>
            <a:r>
              <a:rPr lang="en-US" sz="2000" b="1" dirty="0" smtClean="0">
                <a:solidFill>
                  <a:schemeClr val="bg1"/>
                </a:solidFill>
              </a:rPr>
              <a:t> , the cured resin have high </a:t>
            </a:r>
            <a:r>
              <a:rPr lang="en-US" sz="2000" b="1" dirty="0" err="1" smtClean="0">
                <a:solidFill>
                  <a:schemeClr val="bg1"/>
                </a:solidFill>
              </a:rPr>
              <a:t>tempreture</a:t>
            </a:r>
            <a:r>
              <a:rPr lang="en-US" sz="2000" b="1" dirty="0" smtClean="0">
                <a:solidFill>
                  <a:schemeClr val="bg1"/>
                </a:solidFill>
              </a:rPr>
              <a:t> </a:t>
            </a:r>
            <a:r>
              <a:rPr lang="en-US" sz="2000" b="1" i="1" dirty="0" smtClean="0">
                <a:solidFill>
                  <a:schemeClr val="bg1"/>
                </a:solidFill>
              </a:rPr>
              <a:t>resistance, </a:t>
            </a:r>
            <a:r>
              <a:rPr lang="en-US" sz="2000" b="1" i="1" dirty="0" err="1" smtClean="0">
                <a:solidFill>
                  <a:schemeClr val="bg1"/>
                </a:solidFill>
              </a:rPr>
              <a:t>Tert.amine</a:t>
            </a:r>
            <a:r>
              <a:rPr lang="en-US" sz="2000" b="1" i="1" dirty="0" smtClean="0">
                <a:solidFill>
                  <a:schemeClr val="bg1"/>
                </a:solidFill>
              </a:rPr>
              <a:t> used in this process</a:t>
            </a:r>
          </a:p>
        </p:txBody>
      </p:sp>
      <p:sp>
        <p:nvSpPr>
          <p:cNvPr id="4" name="مربع نص 3"/>
          <p:cNvSpPr txBox="1"/>
          <p:nvPr/>
        </p:nvSpPr>
        <p:spPr>
          <a:xfrm>
            <a:off x="3841750" y="1276245"/>
            <a:ext cx="4889500" cy="461665"/>
          </a:xfrm>
          <a:prstGeom prst="rect">
            <a:avLst/>
          </a:prstGeom>
          <a:noFill/>
        </p:spPr>
        <p:txBody>
          <a:bodyPr wrap="square" rtlCol="0">
            <a:spAutoFit/>
          </a:bodyPr>
          <a:lstStyle/>
          <a:p>
            <a:pPr algn="ctr"/>
            <a:r>
              <a:rPr lang="en-US" sz="2400" b="1" u="sng" dirty="0" smtClean="0">
                <a:solidFill>
                  <a:srgbClr val="FFFF00"/>
                </a:solidFill>
              </a:rPr>
              <a:t>Mechanism</a:t>
            </a:r>
            <a:endParaRPr lang="en-US" sz="2400" b="1" u="sng" dirty="0">
              <a:solidFill>
                <a:srgbClr val="FFFF00"/>
              </a:solidFill>
            </a:endParaRPr>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1250" y="1766574"/>
            <a:ext cx="10731499" cy="2209316"/>
          </a:xfrm>
          <a:prstGeom prst="rect">
            <a:avLst/>
          </a:prstGeom>
        </p:spPr>
      </p:pic>
      <p:sp>
        <p:nvSpPr>
          <p:cNvPr id="6" name="مربع نص 5"/>
          <p:cNvSpPr txBox="1"/>
          <p:nvPr/>
        </p:nvSpPr>
        <p:spPr>
          <a:xfrm>
            <a:off x="1111250" y="1993900"/>
            <a:ext cx="1562100" cy="369332"/>
          </a:xfrm>
          <a:prstGeom prst="rect">
            <a:avLst/>
          </a:prstGeom>
          <a:noFill/>
        </p:spPr>
        <p:txBody>
          <a:bodyPr wrap="square" rtlCol="0">
            <a:spAutoFit/>
          </a:bodyPr>
          <a:lstStyle/>
          <a:p>
            <a:r>
              <a:rPr lang="en-US" b="1" u="sng" dirty="0" err="1" smtClean="0">
                <a:solidFill>
                  <a:srgbClr val="C00000"/>
                </a:solidFill>
              </a:rPr>
              <a:t>Ffirst</a:t>
            </a:r>
            <a:r>
              <a:rPr lang="en-US" b="1" u="sng" dirty="0" smtClean="0">
                <a:solidFill>
                  <a:srgbClr val="C00000"/>
                </a:solidFill>
              </a:rPr>
              <a:t> Step</a:t>
            </a:r>
            <a:endParaRPr lang="en-US" b="1" u="sng" dirty="0">
              <a:solidFill>
                <a:srgbClr val="C00000"/>
              </a:solidFill>
            </a:endParaRPr>
          </a:p>
        </p:txBody>
      </p:sp>
    </p:spTree>
    <p:extLst>
      <p:ext uri="{BB962C8B-B14F-4D97-AF65-F5344CB8AC3E}">
        <p14:creationId xmlns:p14="http://schemas.microsoft.com/office/powerpoint/2010/main" val="1474866763"/>
      </p:ext>
    </p:extLst>
  </p:cSld>
  <p:clrMapOvr>
    <a:masterClrMapping/>
  </p:clrMapOvr>
  <mc:AlternateContent xmlns:mc="http://schemas.openxmlformats.org/markup-compatibility/2006">
    <mc:Choice xmlns:p14="http://schemas.microsoft.com/office/powerpoint/2010/main"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89000" y="393700"/>
            <a:ext cx="9969500" cy="461665"/>
          </a:xfrm>
          <a:prstGeom prst="rect">
            <a:avLst/>
          </a:prstGeom>
          <a:noFill/>
        </p:spPr>
        <p:txBody>
          <a:bodyPr wrap="square" rtlCol="0">
            <a:spAutoFit/>
          </a:bodyPr>
          <a:lstStyle/>
          <a:p>
            <a:pPr algn="ctr"/>
            <a:r>
              <a:rPr lang="en-US" sz="2400" b="1" u="sng" dirty="0" smtClean="0">
                <a:solidFill>
                  <a:srgbClr val="FFFF00"/>
                </a:solidFill>
              </a:rPr>
              <a:t>Synthesis of Epoxy Resin by Epoxidation of Double Bonds</a:t>
            </a:r>
            <a:endParaRPr lang="en-US" sz="2400" b="1" u="sng" dirty="0">
              <a:solidFill>
                <a:srgbClr val="FFFF00"/>
              </a:solidFill>
            </a:endParaRPr>
          </a:p>
        </p:txBody>
      </p:sp>
      <p:sp>
        <p:nvSpPr>
          <p:cNvPr id="4" name="مربع نص 3"/>
          <p:cNvSpPr txBox="1"/>
          <p:nvPr/>
        </p:nvSpPr>
        <p:spPr>
          <a:xfrm>
            <a:off x="1689100" y="855365"/>
            <a:ext cx="9080500" cy="2246769"/>
          </a:xfrm>
          <a:prstGeom prst="rect">
            <a:avLst/>
          </a:prstGeom>
          <a:noFill/>
        </p:spPr>
        <p:txBody>
          <a:bodyPr wrap="square" rtlCol="0">
            <a:spAutoFit/>
          </a:bodyPr>
          <a:lstStyle/>
          <a:p>
            <a:pPr algn="l"/>
            <a:r>
              <a:rPr lang="en-US" sz="2000" b="1" dirty="0" smtClean="0">
                <a:solidFill>
                  <a:schemeClr val="bg1"/>
                </a:solidFill>
              </a:rPr>
              <a:t>The second most important method for manufacturing epoxy resin is by the epoxidation of olefins. There are three important routes for producing epoxides from </a:t>
            </a:r>
            <a:r>
              <a:rPr lang="en-US" sz="2000" b="1" dirty="0" err="1" smtClean="0">
                <a:solidFill>
                  <a:schemeClr val="bg1"/>
                </a:solidFill>
              </a:rPr>
              <a:t>olifines</a:t>
            </a:r>
            <a:endParaRPr lang="en-US" sz="2000" b="1" dirty="0" smtClean="0">
              <a:solidFill>
                <a:schemeClr val="bg1"/>
              </a:solidFill>
            </a:endParaRPr>
          </a:p>
          <a:p>
            <a:pPr algn="l"/>
            <a:r>
              <a:rPr lang="en-US" sz="2000" b="1" dirty="0" smtClean="0">
                <a:solidFill>
                  <a:schemeClr val="bg1"/>
                </a:solidFill>
              </a:rPr>
              <a:t>1- Catalytic epoxidation in the </a:t>
            </a:r>
            <a:r>
              <a:rPr lang="en-US" sz="2000" b="1" dirty="0" err="1" smtClean="0">
                <a:solidFill>
                  <a:schemeClr val="bg1"/>
                </a:solidFill>
              </a:rPr>
              <a:t>vapour</a:t>
            </a:r>
            <a:r>
              <a:rPr lang="en-US" sz="2000" b="1" dirty="0" smtClean="0">
                <a:solidFill>
                  <a:schemeClr val="bg1"/>
                </a:solidFill>
              </a:rPr>
              <a:t> phase in the presence of silver as catalyst</a:t>
            </a:r>
          </a:p>
          <a:p>
            <a:pPr algn="l"/>
            <a:r>
              <a:rPr lang="en-US" sz="2000" b="1" dirty="0" smtClean="0">
                <a:solidFill>
                  <a:schemeClr val="bg1"/>
                </a:solidFill>
              </a:rPr>
              <a:t>2- Epoxidation by organic peroxides and their ester.</a:t>
            </a:r>
          </a:p>
          <a:p>
            <a:pPr algn="l"/>
            <a:r>
              <a:rPr lang="en-US" sz="2000" b="1" dirty="0" smtClean="0">
                <a:solidFill>
                  <a:schemeClr val="bg1"/>
                </a:solidFill>
              </a:rPr>
              <a:t>3- Epoxidation by inorganic peroxide and inorganic </a:t>
            </a:r>
            <a:r>
              <a:rPr lang="en-US" sz="2000" b="1" dirty="0" err="1" smtClean="0">
                <a:solidFill>
                  <a:schemeClr val="bg1"/>
                </a:solidFill>
              </a:rPr>
              <a:t>peroxy</a:t>
            </a:r>
            <a:r>
              <a:rPr lang="en-US" sz="2000" b="1" dirty="0" smtClean="0">
                <a:solidFill>
                  <a:schemeClr val="bg1"/>
                </a:solidFill>
              </a:rPr>
              <a:t> acids.</a:t>
            </a:r>
            <a:endParaRPr lang="en-US" sz="2000" b="1" dirty="0">
              <a:solidFill>
                <a:schemeClr val="bg1"/>
              </a:solidFill>
            </a:endParaRPr>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800" y="3251200"/>
            <a:ext cx="11188699" cy="3022600"/>
          </a:xfrm>
          <a:prstGeom prst="rect">
            <a:avLst/>
          </a:prstGeom>
        </p:spPr>
      </p:pic>
    </p:spTree>
    <p:extLst>
      <p:ext uri="{BB962C8B-B14F-4D97-AF65-F5344CB8AC3E}">
        <p14:creationId xmlns:p14="http://schemas.microsoft.com/office/powerpoint/2010/main" val="3961770545"/>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6101" y="1409700"/>
            <a:ext cx="11137900" cy="4076854"/>
          </a:xfrm>
          <a:prstGeom prst="rect">
            <a:avLst/>
          </a:prstGeom>
        </p:spPr>
      </p:pic>
    </p:spTree>
    <p:extLst>
      <p:ext uri="{BB962C8B-B14F-4D97-AF65-F5344CB8AC3E}">
        <p14:creationId xmlns:p14="http://schemas.microsoft.com/office/powerpoint/2010/main" val="3150332671"/>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571500" y="266700"/>
            <a:ext cx="11328400" cy="3200876"/>
          </a:xfrm>
          <a:prstGeom prst="rect">
            <a:avLst/>
          </a:prstGeom>
          <a:noFill/>
        </p:spPr>
        <p:txBody>
          <a:bodyPr wrap="square" rtlCol="0">
            <a:spAutoFit/>
          </a:bodyPr>
          <a:lstStyle/>
          <a:p>
            <a:pPr algn="ctr"/>
            <a:r>
              <a:rPr lang="en-US" sz="2400" b="1" dirty="0" smtClean="0">
                <a:solidFill>
                  <a:srgbClr val="FFFF00"/>
                </a:solidFill>
              </a:rPr>
              <a:t>Curing Methods</a:t>
            </a:r>
          </a:p>
          <a:p>
            <a:pPr algn="l"/>
            <a:r>
              <a:rPr lang="en-US" sz="2000" b="1" dirty="0" smtClean="0">
                <a:solidFill>
                  <a:schemeClr val="bg1"/>
                </a:solidFill>
              </a:rPr>
              <a:t>Epoxy resin are cured by various methods</a:t>
            </a:r>
          </a:p>
          <a:p>
            <a:pPr algn="l"/>
            <a:r>
              <a:rPr lang="en-US" sz="2000" b="1" dirty="0" smtClean="0">
                <a:solidFill>
                  <a:schemeClr val="bg1"/>
                </a:solidFill>
              </a:rPr>
              <a:t>1- Chemical Curing  ( under ambient temp. or high temp. )</a:t>
            </a:r>
          </a:p>
          <a:p>
            <a:pPr algn="l"/>
            <a:r>
              <a:rPr lang="en-US" sz="2000" b="1" dirty="0" smtClean="0">
                <a:solidFill>
                  <a:schemeClr val="bg1"/>
                </a:solidFill>
              </a:rPr>
              <a:t>2- Microwave Curing</a:t>
            </a:r>
          </a:p>
          <a:p>
            <a:pPr algn="l"/>
            <a:r>
              <a:rPr lang="en-US" sz="2000" b="1" dirty="0" smtClean="0">
                <a:solidFill>
                  <a:schemeClr val="bg1"/>
                </a:solidFill>
              </a:rPr>
              <a:t>3-Radiation Curing</a:t>
            </a:r>
            <a:r>
              <a:rPr lang="en-US" sz="2000" b="1" dirty="0">
                <a:solidFill>
                  <a:schemeClr val="bg1"/>
                </a:solidFill>
              </a:rPr>
              <a:t> </a:t>
            </a:r>
            <a:r>
              <a:rPr lang="en-US" sz="2000" b="1" dirty="0" smtClean="0">
                <a:solidFill>
                  <a:schemeClr val="bg1"/>
                </a:solidFill>
              </a:rPr>
              <a:t>( electron –beam , Ultraviolet radiation ).</a:t>
            </a:r>
          </a:p>
          <a:p>
            <a:pPr algn="l"/>
            <a:endParaRPr lang="en-US" dirty="0"/>
          </a:p>
          <a:p>
            <a:pPr algn="l"/>
            <a:r>
              <a:rPr lang="en-US" sz="2000" b="1" i="1" u="sng" dirty="0" smtClean="0">
                <a:solidFill>
                  <a:srgbClr val="FFFF00"/>
                </a:solidFill>
              </a:rPr>
              <a:t>Note</a:t>
            </a:r>
            <a:r>
              <a:rPr lang="en-US" dirty="0" smtClean="0"/>
              <a:t>: </a:t>
            </a:r>
            <a:r>
              <a:rPr lang="en-US" sz="2000" b="1" dirty="0" smtClean="0">
                <a:solidFill>
                  <a:schemeClr val="bg1"/>
                </a:solidFill>
              </a:rPr>
              <a:t>The mechanism of curing methods differs  in these methods. Thermal curing takes place through a step polymerization mechanism, while the radiation curing leads to chain polymerization involving initiation, propagation and termination. The properties of the cured polymer differ in both case. </a:t>
            </a:r>
          </a:p>
        </p:txBody>
      </p:sp>
      <p:sp>
        <p:nvSpPr>
          <p:cNvPr id="4" name="مربع نص 3"/>
          <p:cNvSpPr txBox="1"/>
          <p:nvPr/>
        </p:nvSpPr>
        <p:spPr>
          <a:xfrm>
            <a:off x="571500" y="3733800"/>
            <a:ext cx="11112500" cy="3046988"/>
          </a:xfrm>
          <a:prstGeom prst="rect">
            <a:avLst/>
          </a:prstGeom>
          <a:noFill/>
        </p:spPr>
        <p:txBody>
          <a:bodyPr wrap="square" rtlCol="0">
            <a:spAutoFit/>
          </a:bodyPr>
          <a:lstStyle/>
          <a:p>
            <a:pPr algn="ctr"/>
            <a:r>
              <a:rPr lang="en-US" sz="2400" b="1" u="sng" dirty="0" smtClean="0">
                <a:solidFill>
                  <a:srgbClr val="FFFF00"/>
                </a:solidFill>
              </a:rPr>
              <a:t>Toughening of Epoxy Resin</a:t>
            </a:r>
          </a:p>
          <a:p>
            <a:pPr algn="ctr"/>
            <a:endParaRPr lang="en-US" sz="2400" b="1" u="sng" dirty="0" smtClean="0">
              <a:solidFill>
                <a:srgbClr val="FFFF00"/>
              </a:solidFill>
            </a:endParaRPr>
          </a:p>
          <a:p>
            <a:pPr algn="ctr"/>
            <a:r>
              <a:rPr lang="en-US" sz="2000" b="1" u="sng" dirty="0" smtClean="0">
                <a:solidFill>
                  <a:srgbClr val="FFFF00"/>
                </a:solidFill>
              </a:rPr>
              <a:t>The term toughness is </a:t>
            </a:r>
            <a:r>
              <a:rPr lang="en-US" sz="2000" b="1" u="sng" dirty="0" err="1" smtClean="0">
                <a:solidFill>
                  <a:srgbClr val="FFFF00"/>
                </a:solidFill>
              </a:rPr>
              <a:t>ameasure</a:t>
            </a:r>
            <a:r>
              <a:rPr lang="en-US" sz="2000" b="1" u="sng" dirty="0" smtClean="0">
                <a:solidFill>
                  <a:srgbClr val="FFFF00"/>
                </a:solidFill>
              </a:rPr>
              <a:t> of material s resistance to failure.</a:t>
            </a:r>
          </a:p>
          <a:p>
            <a:pPr algn="ctr"/>
            <a:endParaRPr lang="en-US" sz="2400" b="1" u="sng" dirty="0" smtClean="0">
              <a:solidFill>
                <a:srgbClr val="FFFF00"/>
              </a:solidFill>
            </a:endParaRPr>
          </a:p>
          <a:p>
            <a:pPr algn="l"/>
            <a:r>
              <a:rPr lang="en-US" dirty="0" smtClean="0"/>
              <a:t> </a:t>
            </a:r>
            <a:r>
              <a:rPr lang="en-US" sz="2000" b="1" dirty="0" smtClean="0">
                <a:solidFill>
                  <a:schemeClr val="bg1"/>
                </a:solidFill>
              </a:rPr>
              <a:t>Epoxy resin are characterized by their outstanding properties such as :  </a:t>
            </a:r>
            <a:r>
              <a:rPr lang="en-US" sz="2000" b="1" u="sng" dirty="0" smtClean="0">
                <a:solidFill>
                  <a:srgbClr val="FFFF00"/>
                </a:solidFill>
              </a:rPr>
              <a:t>high thermal and corrosion resistance, good thermomechanical properties </a:t>
            </a:r>
            <a:r>
              <a:rPr lang="en-US" sz="2000" b="1" dirty="0" smtClean="0">
                <a:solidFill>
                  <a:schemeClr val="bg1"/>
                </a:solidFill>
              </a:rPr>
              <a:t>, and adhesion to </a:t>
            </a:r>
            <a:r>
              <a:rPr lang="en-US" sz="2000" b="1" dirty="0">
                <a:solidFill>
                  <a:schemeClr val="bg1"/>
                </a:solidFill>
              </a:rPr>
              <a:t>various </a:t>
            </a:r>
            <a:r>
              <a:rPr lang="en-US" sz="2000" b="1" dirty="0" err="1" smtClean="0">
                <a:solidFill>
                  <a:schemeClr val="bg1"/>
                </a:solidFill>
              </a:rPr>
              <a:t>sustances</a:t>
            </a:r>
            <a:r>
              <a:rPr lang="en-US" sz="2000" b="1" dirty="0" smtClean="0">
                <a:solidFill>
                  <a:schemeClr val="bg1"/>
                </a:solidFill>
              </a:rPr>
              <a:t>. </a:t>
            </a:r>
            <a:r>
              <a:rPr lang="en-US" sz="2000" b="1" dirty="0" err="1" smtClean="0">
                <a:solidFill>
                  <a:schemeClr val="bg1"/>
                </a:solidFill>
              </a:rPr>
              <a:t>Inspite</a:t>
            </a:r>
            <a:r>
              <a:rPr lang="en-US" sz="2000" b="1" dirty="0" smtClean="0">
                <a:solidFill>
                  <a:schemeClr val="bg1"/>
                </a:solidFill>
              </a:rPr>
              <a:t> of these properties, </a:t>
            </a:r>
            <a:r>
              <a:rPr lang="en-US" sz="2000" b="1" u="sng" dirty="0" smtClean="0">
                <a:solidFill>
                  <a:srgbClr val="FFFF00"/>
                </a:solidFill>
              </a:rPr>
              <a:t>the major disadvantages are their low toughness, poor crack resistance and </a:t>
            </a:r>
            <a:r>
              <a:rPr lang="en-US" sz="2000" b="1" u="sng" dirty="0" err="1" smtClean="0">
                <a:solidFill>
                  <a:srgbClr val="FFFF00"/>
                </a:solidFill>
              </a:rPr>
              <a:t>brital</a:t>
            </a:r>
            <a:r>
              <a:rPr lang="en-US" sz="2000" b="1" u="sng" dirty="0" smtClean="0">
                <a:solidFill>
                  <a:srgbClr val="FFFF00"/>
                </a:solidFill>
              </a:rPr>
              <a:t> nature at room </a:t>
            </a:r>
            <a:r>
              <a:rPr lang="en-US" sz="2000" b="1" u="sng" dirty="0" err="1" smtClean="0">
                <a:solidFill>
                  <a:srgbClr val="FFFF00"/>
                </a:solidFill>
              </a:rPr>
              <a:t>tempreture</a:t>
            </a:r>
            <a:endParaRPr lang="en-US" sz="2000" b="1" u="sng" dirty="0" smtClean="0">
              <a:solidFill>
                <a:srgbClr val="FFFF00"/>
              </a:solidFill>
            </a:endParaRPr>
          </a:p>
          <a:p>
            <a:pPr algn="l"/>
            <a:r>
              <a:rPr lang="en-US" sz="2000" b="1" dirty="0" smtClean="0">
                <a:solidFill>
                  <a:schemeClr val="bg1"/>
                </a:solidFill>
              </a:rPr>
              <a:t>So epoxy resin are to be toughened for many end-use application.</a:t>
            </a:r>
            <a:endParaRPr lang="en-US" sz="2000" b="1" dirty="0">
              <a:solidFill>
                <a:schemeClr val="bg1"/>
              </a:solidFill>
            </a:endParaRPr>
          </a:p>
        </p:txBody>
      </p:sp>
    </p:spTree>
    <p:extLst>
      <p:ext uri="{BB962C8B-B14F-4D97-AF65-F5344CB8AC3E}">
        <p14:creationId xmlns:p14="http://schemas.microsoft.com/office/powerpoint/2010/main" val="3524779097"/>
      </p:ext>
    </p:extLst>
  </p:cSld>
  <p:clrMapOvr>
    <a:masterClrMapping/>
  </p:clrMapOvr>
  <mc:AlternateContent xmlns:mc="http://schemas.openxmlformats.org/markup-compatibility/2006">
    <mc:Choice xmlns:p14="http://schemas.microsoft.com/office/powerpoint/2010/main"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600" y="190501"/>
            <a:ext cx="11315700" cy="4443580"/>
          </a:xfrm>
          <a:prstGeom prst="rect">
            <a:avLst/>
          </a:prstGeom>
        </p:spPr>
      </p:pic>
      <p:sp>
        <p:nvSpPr>
          <p:cNvPr id="3" name="مربع نص 2"/>
          <p:cNvSpPr txBox="1"/>
          <p:nvPr/>
        </p:nvSpPr>
        <p:spPr>
          <a:xfrm>
            <a:off x="2019300" y="457200"/>
            <a:ext cx="7454900" cy="400110"/>
          </a:xfrm>
          <a:prstGeom prst="rect">
            <a:avLst/>
          </a:prstGeom>
          <a:noFill/>
        </p:spPr>
        <p:txBody>
          <a:bodyPr wrap="square" rtlCol="0">
            <a:spAutoFit/>
          </a:bodyPr>
          <a:lstStyle/>
          <a:p>
            <a:pPr algn="ctr"/>
            <a:r>
              <a:rPr lang="en-US" sz="2000" b="1" u="sng" dirty="0" smtClean="0">
                <a:solidFill>
                  <a:srgbClr val="C00000"/>
                </a:solidFill>
              </a:rPr>
              <a:t>Epoxy modifier with </a:t>
            </a:r>
            <a:r>
              <a:rPr lang="en-US" sz="2000" b="1" u="sng" dirty="0" err="1" smtClean="0">
                <a:solidFill>
                  <a:srgbClr val="C00000"/>
                </a:solidFill>
              </a:rPr>
              <a:t>liguid</a:t>
            </a:r>
            <a:r>
              <a:rPr lang="en-US" sz="2000" b="1" u="sng" dirty="0" smtClean="0">
                <a:solidFill>
                  <a:srgbClr val="C00000"/>
                </a:solidFill>
              </a:rPr>
              <a:t> rubber</a:t>
            </a:r>
            <a:endParaRPr lang="en-US" sz="2000" b="1" u="sng" dirty="0">
              <a:solidFill>
                <a:srgbClr val="C00000"/>
              </a:solidFill>
            </a:endParaRPr>
          </a:p>
        </p:txBody>
      </p:sp>
    </p:spTree>
    <p:extLst>
      <p:ext uri="{BB962C8B-B14F-4D97-AF65-F5344CB8AC3E}">
        <p14:creationId xmlns:p14="http://schemas.microsoft.com/office/powerpoint/2010/main" val="213752956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stretch>
            <a:fillRect/>
          </a:stretch>
        </p:blipFill>
        <p:spPr>
          <a:xfrm>
            <a:off x="266700" y="1595437"/>
            <a:ext cx="11747499" cy="4284663"/>
          </a:xfrm>
          <a:prstGeom prst="rect">
            <a:avLst/>
          </a:prstGeom>
        </p:spPr>
      </p:pic>
      <p:sp>
        <p:nvSpPr>
          <p:cNvPr id="3" name="مربع نص 2"/>
          <p:cNvSpPr txBox="1"/>
          <p:nvPr/>
        </p:nvSpPr>
        <p:spPr>
          <a:xfrm>
            <a:off x="2984500" y="736600"/>
            <a:ext cx="5676900" cy="461665"/>
          </a:xfrm>
          <a:prstGeom prst="rect">
            <a:avLst/>
          </a:prstGeom>
          <a:noFill/>
        </p:spPr>
        <p:txBody>
          <a:bodyPr wrap="square" rtlCol="0">
            <a:spAutoFit/>
          </a:bodyPr>
          <a:lstStyle/>
          <a:p>
            <a:pPr algn="ctr"/>
            <a:r>
              <a:rPr lang="en-US" sz="2400" b="1" u="sng" dirty="0" smtClean="0">
                <a:solidFill>
                  <a:srgbClr val="FFFF00"/>
                </a:solidFill>
              </a:rPr>
              <a:t>Epoxy resin modified with siloxane</a:t>
            </a:r>
            <a:endParaRPr lang="en-US" sz="2400" b="1" u="sng" dirty="0">
              <a:solidFill>
                <a:srgbClr val="FFFF00"/>
              </a:solidFill>
            </a:endParaRPr>
          </a:p>
        </p:txBody>
      </p:sp>
    </p:spTree>
    <p:extLst>
      <p:ext uri="{BB962C8B-B14F-4D97-AF65-F5344CB8AC3E}">
        <p14:creationId xmlns:p14="http://schemas.microsoft.com/office/powerpoint/2010/main" val="276732442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300" y="1079500"/>
            <a:ext cx="10833100" cy="3654607"/>
          </a:xfrm>
          <a:prstGeom prst="rect">
            <a:avLst/>
          </a:prstGeom>
        </p:spPr>
      </p:pic>
      <p:sp>
        <p:nvSpPr>
          <p:cNvPr id="5" name="مربع نص 4"/>
          <p:cNvSpPr txBox="1"/>
          <p:nvPr/>
        </p:nvSpPr>
        <p:spPr>
          <a:xfrm>
            <a:off x="2171701" y="508000"/>
            <a:ext cx="6686934" cy="461665"/>
          </a:xfrm>
          <a:prstGeom prst="rect">
            <a:avLst/>
          </a:prstGeom>
          <a:noFill/>
        </p:spPr>
        <p:txBody>
          <a:bodyPr wrap="square" rtlCol="0">
            <a:spAutoFit/>
          </a:bodyPr>
          <a:lstStyle/>
          <a:p>
            <a:r>
              <a:rPr lang="en-US" sz="2400" b="1" u="sng" dirty="0" smtClean="0">
                <a:solidFill>
                  <a:srgbClr val="FFFF00"/>
                </a:solidFill>
              </a:rPr>
              <a:t>Epoxy resin modified with thermoplastic</a:t>
            </a:r>
            <a:endParaRPr lang="en-US" sz="2400" b="1" u="sng" dirty="0">
              <a:solidFill>
                <a:srgbClr val="FFFF00"/>
              </a:solidFill>
            </a:endParaRPr>
          </a:p>
        </p:txBody>
      </p:sp>
    </p:spTree>
    <p:extLst>
      <p:ext uri="{BB962C8B-B14F-4D97-AF65-F5344CB8AC3E}">
        <p14:creationId xmlns:p14="http://schemas.microsoft.com/office/powerpoint/2010/main" val="1850345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Freeform 3"/>
          <p:cNvSpPr>
            <a:spLocks/>
          </p:cNvSpPr>
          <p:nvPr/>
        </p:nvSpPr>
        <p:spPr bwMode="auto">
          <a:xfrm>
            <a:off x="168316" y="168301"/>
            <a:ext cx="111056" cy="109485"/>
          </a:xfrm>
          <a:custGeom>
            <a:avLst/>
            <a:gdLst>
              <a:gd name="T0" fmla="*/ 0 w 173"/>
              <a:gd name="T1" fmla="*/ 0 h 171"/>
              <a:gd name="T2" fmla="*/ 171 w 173"/>
              <a:gd name="T3" fmla="*/ 171 h 171"/>
              <a:gd name="T4" fmla="*/ 172 w 173"/>
              <a:gd name="T5" fmla="*/ 170 h 171"/>
              <a:gd name="T6" fmla="*/ 0 w 173"/>
              <a:gd name="T7" fmla="*/ 0 h 171"/>
              <a:gd name="T8" fmla="*/ 0 w 173"/>
              <a:gd name="T9" fmla="*/ 0 h 171"/>
            </a:gdLst>
            <a:ahLst/>
            <a:cxnLst>
              <a:cxn ang="0">
                <a:pos x="T0" y="T1"/>
              </a:cxn>
              <a:cxn ang="0">
                <a:pos x="T2" y="T3"/>
              </a:cxn>
              <a:cxn ang="0">
                <a:pos x="T4" y="T5"/>
              </a:cxn>
              <a:cxn ang="0">
                <a:pos x="T6" y="T7"/>
              </a:cxn>
              <a:cxn ang="0">
                <a:pos x="T8" y="T9"/>
              </a:cxn>
            </a:cxnLst>
            <a:rect l="0" t="0" r="r" b="b"/>
            <a:pathLst>
              <a:path w="173" h="171">
                <a:moveTo>
                  <a:pt x="0" y="0"/>
                </a:moveTo>
                <a:lnTo>
                  <a:pt x="171" y="171"/>
                </a:lnTo>
                <a:lnTo>
                  <a:pt x="172" y="170"/>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25" name="صورة 24"/>
          <p:cNvPicPr>
            <a:picLocks noChangeAspect="1"/>
          </p:cNvPicPr>
          <p:nvPr/>
        </p:nvPicPr>
        <p:blipFill>
          <a:blip r:embed="rId2"/>
          <a:stretch>
            <a:fillRect/>
          </a:stretch>
        </p:blipFill>
        <p:spPr>
          <a:xfrm>
            <a:off x="2603500" y="503883"/>
            <a:ext cx="5803900" cy="2235200"/>
          </a:xfrm>
          <a:prstGeom prst="rect">
            <a:avLst/>
          </a:prstGeom>
        </p:spPr>
      </p:pic>
      <p:sp>
        <p:nvSpPr>
          <p:cNvPr id="26" name="مربع نص 25"/>
          <p:cNvSpPr txBox="1"/>
          <p:nvPr/>
        </p:nvSpPr>
        <p:spPr>
          <a:xfrm>
            <a:off x="3860800" y="3073400"/>
            <a:ext cx="5524500" cy="461665"/>
          </a:xfrm>
          <a:prstGeom prst="rect">
            <a:avLst/>
          </a:prstGeom>
          <a:noFill/>
        </p:spPr>
        <p:txBody>
          <a:bodyPr wrap="square" rtlCol="0">
            <a:spAutoFit/>
          </a:bodyPr>
          <a:lstStyle/>
          <a:p>
            <a:pPr algn="ctr"/>
            <a:r>
              <a:rPr lang="en-US" sz="2400" b="1" u="sng" dirty="0" smtClean="0">
                <a:solidFill>
                  <a:srgbClr val="FFFF00"/>
                </a:solidFill>
              </a:rPr>
              <a:t>Epoxy Group, or </a:t>
            </a:r>
            <a:r>
              <a:rPr lang="en-US" sz="2400" b="1" u="sng" smtClean="0">
                <a:solidFill>
                  <a:srgbClr val="FFFF00"/>
                </a:solidFill>
              </a:rPr>
              <a:t>Oxirane</a:t>
            </a:r>
            <a:r>
              <a:rPr lang="en-US" sz="2400" b="1" u="sng" dirty="0" smtClean="0">
                <a:solidFill>
                  <a:srgbClr val="FFFF00"/>
                </a:solidFill>
              </a:rPr>
              <a:t> Group</a:t>
            </a:r>
            <a:endParaRPr lang="en-US" sz="2400" b="1" u="sng" dirty="0">
              <a:solidFill>
                <a:srgbClr val="FFFF00"/>
              </a:solidFill>
            </a:endParaRPr>
          </a:p>
        </p:txBody>
      </p:sp>
      <p:sp>
        <p:nvSpPr>
          <p:cNvPr id="28" name="مربع نص 27"/>
          <p:cNvSpPr txBox="1"/>
          <p:nvPr/>
        </p:nvSpPr>
        <p:spPr>
          <a:xfrm>
            <a:off x="1422400" y="3535065"/>
            <a:ext cx="9906000" cy="1569660"/>
          </a:xfrm>
          <a:prstGeom prst="rect">
            <a:avLst/>
          </a:prstGeom>
          <a:noFill/>
        </p:spPr>
        <p:txBody>
          <a:bodyPr wrap="square" rtlCol="0">
            <a:spAutoFit/>
          </a:bodyPr>
          <a:lstStyle/>
          <a:p>
            <a:pPr algn="ctr"/>
            <a:r>
              <a:rPr lang="en-US" sz="2400" b="1" dirty="0" smtClean="0">
                <a:solidFill>
                  <a:srgbClr val="FFFF00"/>
                </a:solidFill>
              </a:rPr>
              <a:t>Epoxy resin belong to the principle polymers under the term thermosetting polymers,</a:t>
            </a:r>
            <a:r>
              <a:rPr lang="en-US" sz="2400" b="1" dirty="0" smtClean="0"/>
              <a:t> </a:t>
            </a:r>
            <a:r>
              <a:rPr lang="en-US" sz="2400" b="1" dirty="0" smtClean="0">
                <a:solidFill>
                  <a:srgbClr val="FFFF00"/>
                </a:solidFill>
              </a:rPr>
              <a:t>thermosetting polymers form</a:t>
            </a:r>
          </a:p>
          <a:p>
            <a:pPr algn="ctr"/>
            <a:r>
              <a:rPr lang="en-US" sz="2400" b="1" dirty="0" smtClean="0">
                <a:solidFill>
                  <a:srgbClr val="FFFF00"/>
                </a:solidFill>
              </a:rPr>
              <a:t>1- infusible polymers</a:t>
            </a:r>
          </a:p>
          <a:p>
            <a:pPr algn="ctr"/>
            <a:r>
              <a:rPr lang="en-US" sz="2400" b="1" dirty="0" smtClean="0">
                <a:solidFill>
                  <a:srgbClr val="FFFF00"/>
                </a:solidFill>
              </a:rPr>
              <a:t>2-insoluble polymers</a:t>
            </a:r>
            <a:endParaRPr lang="en-US" sz="2400" b="1" dirty="0">
              <a:solidFill>
                <a:srgbClr val="FFFF00"/>
              </a:solidFill>
            </a:endParaRPr>
          </a:p>
        </p:txBody>
      </p:sp>
      <p:sp>
        <p:nvSpPr>
          <p:cNvPr id="2" name="مربع نص 1"/>
          <p:cNvSpPr txBox="1"/>
          <p:nvPr/>
        </p:nvSpPr>
        <p:spPr>
          <a:xfrm>
            <a:off x="4178300" y="1621483"/>
            <a:ext cx="2654300" cy="461665"/>
          </a:xfrm>
          <a:prstGeom prst="rect">
            <a:avLst/>
          </a:prstGeom>
          <a:noFill/>
        </p:spPr>
        <p:txBody>
          <a:bodyPr wrap="square" rtlCol="0">
            <a:spAutoFit/>
          </a:bodyPr>
          <a:lstStyle/>
          <a:p>
            <a:r>
              <a:rPr lang="en-US" sz="2400" b="1" u="sng" dirty="0" smtClean="0">
                <a:solidFill>
                  <a:srgbClr val="002060"/>
                </a:solidFill>
              </a:rPr>
              <a:t>Epoxy Group</a:t>
            </a:r>
            <a:endParaRPr lang="en-US" sz="2400" b="1" u="sng" dirty="0">
              <a:solidFill>
                <a:srgbClr val="002060"/>
              </a:solidFill>
            </a:endParaRPr>
          </a:p>
        </p:txBody>
      </p:sp>
      <p:sp>
        <p:nvSpPr>
          <p:cNvPr id="8" name="مربع نص 7"/>
          <p:cNvSpPr txBox="1"/>
          <p:nvPr/>
        </p:nvSpPr>
        <p:spPr>
          <a:xfrm>
            <a:off x="0" y="114300"/>
            <a:ext cx="1473200" cy="338554"/>
          </a:xfrm>
          <a:prstGeom prst="rect">
            <a:avLst/>
          </a:prstGeom>
          <a:noFill/>
        </p:spPr>
        <p:txBody>
          <a:bodyPr wrap="square" rtlCol="0">
            <a:spAutoFit/>
          </a:bodyPr>
          <a:lstStyle/>
          <a:p>
            <a:r>
              <a:rPr lang="en-US" sz="1600" b="1" i="1" u="sng" dirty="0" smtClean="0">
                <a:solidFill>
                  <a:schemeClr val="bg1"/>
                </a:solidFill>
              </a:rPr>
              <a:t>Widad .</a:t>
            </a:r>
            <a:r>
              <a:rPr lang="en-US" sz="1600" b="1" i="1" u="sng" dirty="0" err="1" smtClean="0">
                <a:solidFill>
                  <a:schemeClr val="bg1"/>
                </a:solidFill>
              </a:rPr>
              <a:t>Salih</a:t>
            </a:r>
            <a:endParaRPr lang="en-US" sz="1600" b="1" i="1" u="sng" dirty="0">
              <a:solidFill>
                <a:schemeClr val="bg1"/>
              </a:solidFill>
            </a:endParaRPr>
          </a:p>
        </p:txBody>
      </p:sp>
    </p:spTree>
    <p:extLst>
      <p:ext uri="{BB962C8B-B14F-4D97-AF65-F5344CB8AC3E}">
        <p14:creationId xmlns:p14="http://schemas.microsoft.com/office/powerpoint/2010/main" val="3094624038"/>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403600" y="660400"/>
            <a:ext cx="5486400" cy="523220"/>
          </a:xfrm>
          <a:prstGeom prst="rect">
            <a:avLst/>
          </a:prstGeom>
          <a:noFill/>
        </p:spPr>
        <p:txBody>
          <a:bodyPr wrap="square" rtlCol="0">
            <a:spAutoFit/>
          </a:bodyPr>
          <a:lstStyle/>
          <a:p>
            <a:pPr algn="ctr"/>
            <a:r>
              <a:rPr lang="en-US" sz="2800" b="1" u="sng" dirty="0" smtClean="0">
                <a:solidFill>
                  <a:srgbClr val="002060"/>
                </a:solidFill>
              </a:rPr>
              <a:t>Synthesis of epoxy resin</a:t>
            </a:r>
            <a:endParaRPr lang="en-US" sz="2800" b="1" u="sng" dirty="0">
              <a:solidFill>
                <a:srgbClr val="002060"/>
              </a:solidFill>
            </a:endParaRPr>
          </a:p>
        </p:txBody>
      </p:sp>
      <p:sp>
        <p:nvSpPr>
          <p:cNvPr id="3" name="مربع نص 2"/>
          <p:cNvSpPr txBox="1"/>
          <p:nvPr/>
        </p:nvSpPr>
        <p:spPr>
          <a:xfrm>
            <a:off x="127000" y="1183620"/>
            <a:ext cx="8064500" cy="830997"/>
          </a:xfrm>
          <a:prstGeom prst="rect">
            <a:avLst/>
          </a:prstGeom>
          <a:noFill/>
        </p:spPr>
        <p:txBody>
          <a:bodyPr wrap="square" rtlCol="0">
            <a:spAutoFit/>
          </a:bodyPr>
          <a:lstStyle/>
          <a:p>
            <a:pPr algn="l"/>
            <a:r>
              <a:rPr lang="en-US" sz="2400" b="1" dirty="0" smtClean="0">
                <a:solidFill>
                  <a:srgbClr val="FFFF00"/>
                </a:solidFill>
              </a:rPr>
              <a:t>1- Reaction of active hydrogen compounds with EPC</a:t>
            </a:r>
          </a:p>
          <a:p>
            <a:pPr algn="l"/>
            <a:r>
              <a:rPr lang="en-US" sz="2400" b="1" dirty="0" smtClean="0">
                <a:solidFill>
                  <a:srgbClr val="FFFF00"/>
                </a:solidFill>
              </a:rPr>
              <a:t>2- </a:t>
            </a:r>
            <a:r>
              <a:rPr lang="en-US" sz="2400" b="1" dirty="0" err="1" smtClean="0">
                <a:solidFill>
                  <a:srgbClr val="FFFF00"/>
                </a:solidFill>
              </a:rPr>
              <a:t>Epoxidition</a:t>
            </a:r>
            <a:r>
              <a:rPr lang="en-US" sz="2400" b="1" dirty="0" smtClean="0">
                <a:solidFill>
                  <a:srgbClr val="FFFF00"/>
                </a:solidFill>
              </a:rPr>
              <a:t> of double bonds </a:t>
            </a:r>
            <a:endParaRPr lang="en-US" sz="2400" b="1" dirty="0">
              <a:solidFill>
                <a:srgbClr val="FFFF00"/>
              </a:solidFill>
            </a:endParaRPr>
          </a:p>
        </p:txBody>
      </p:sp>
      <p:sp>
        <p:nvSpPr>
          <p:cNvPr id="4" name="مربع نص 3"/>
          <p:cNvSpPr txBox="1"/>
          <p:nvPr/>
        </p:nvSpPr>
        <p:spPr>
          <a:xfrm>
            <a:off x="3136900" y="2844800"/>
            <a:ext cx="5499100" cy="707886"/>
          </a:xfrm>
          <a:prstGeom prst="rect">
            <a:avLst/>
          </a:prstGeom>
          <a:noFill/>
        </p:spPr>
        <p:txBody>
          <a:bodyPr wrap="square" rtlCol="0">
            <a:spAutoFit/>
          </a:bodyPr>
          <a:lstStyle/>
          <a:p>
            <a:pPr algn="ctr"/>
            <a:r>
              <a:rPr lang="en-US" sz="2000" b="1" dirty="0" smtClean="0">
                <a:solidFill>
                  <a:srgbClr val="002060"/>
                </a:solidFill>
              </a:rPr>
              <a:t>1- Reaction of active hydrogen compounds with EPC</a:t>
            </a:r>
            <a:endParaRPr lang="en-US" sz="2000" b="1" dirty="0">
              <a:solidFill>
                <a:srgbClr val="002060"/>
              </a:solidFill>
            </a:endParaRPr>
          </a:p>
        </p:txBody>
      </p:sp>
      <p:sp>
        <p:nvSpPr>
          <p:cNvPr id="5" name="مربع نص 4"/>
          <p:cNvSpPr txBox="1"/>
          <p:nvPr/>
        </p:nvSpPr>
        <p:spPr>
          <a:xfrm>
            <a:off x="127000" y="3552686"/>
            <a:ext cx="9855200" cy="1015663"/>
          </a:xfrm>
          <a:prstGeom prst="rect">
            <a:avLst/>
          </a:prstGeom>
          <a:noFill/>
        </p:spPr>
        <p:txBody>
          <a:bodyPr wrap="square" rtlCol="0">
            <a:spAutoFit/>
          </a:bodyPr>
          <a:lstStyle/>
          <a:p>
            <a:pPr algn="l"/>
            <a:r>
              <a:rPr lang="en-US" sz="2000" b="1" dirty="0" smtClean="0">
                <a:solidFill>
                  <a:srgbClr val="FFFF00"/>
                </a:solidFill>
              </a:rPr>
              <a:t>Active hydrogen compounds means any compounds containing hydrogen attach atoms more </a:t>
            </a:r>
            <a:r>
              <a:rPr lang="en-US" sz="2000" b="1" dirty="0" err="1" smtClean="0">
                <a:solidFill>
                  <a:srgbClr val="FFFF00"/>
                </a:solidFill>
              </a:rPr>
              <a:t>electronegatives</a:t>
            </a:r>
            <a:r>
              <a:rPr lang="en-US" sz="2000" b="1" dirty="0" smtClean="0">
                <a:solidFill>
                  <a:srgbClr val="FFFF00"/>
                </a:solidFill>
              </a:rPr>
              <a:t> than hydrogen like hydroxyl compounds ( phenols), amines, </a:t>
            </a:r>
            <a:r>
              <a:rPr lang="en-US" sz="2000" b="1" dirty="0" err="1" smtClean="0">
                <a:solidFill>
                  <a:srgbClr val="FFFF00"/>
                </a:solidFill>
              </a:rPr>
              <a:t>mercaptane</a:t>
            </a:r>
            <a:r>
              <a:rPr lang="en-US" sz="2000" b="1" dirty="0" smtClean="0">
                <a:solidFill>
                  <a:srgbClr val="FFFF00"/>
                </a:solidFill>
              </a:rPr>
              <a:t> , carboxylic acid , alcohol</a:t>
            </a:r>
            <a:endParaRPr lang="en-US" sz="2000" b="1" dirty="0">
              <a:solidFill>
                <a:srgbClr val="FFFF00"/>
              </a:solidFill>
            </a:endParaRPr>
          </a:p>
        </p:txBody>
      </p:sp>
      <p:sp>
        <p:nvSpPr>
          <p:cNvPr id="6" name="مربع نص 5"/>
          <p:cNvSpPr txBox="1"/>
          <p:nvPr/>
        </p:nvSpPr>
        <p:spPr>
          <a:xfrm>
            <a:off x="0" y="114300"/>
            <a:ext cx="1473200" cy="338554"/>
          </a:xfrm>
          <a:prstGeom prst="rect">
            <a:avLst/>
          </a:prstGeom>
          <a:noFill/>
        </p:spPr>
        <p:txBody>
          <a:bodyPr wrap="square" rtlCol="0">
            <a:spAutoFit/>
          </a:bodyPr>
          <a:lstStyle/>
          <a:p>
            <a:r>
              <a:rPr lang="en-US" sz="1600" b="1" i="1" u="sng" dirty="0" smtClean="0">
                <a:solidFill>
                  <a:schemeClr val="bg1"/>
                </a:solidFill>
              </a:rPr>
              <a:t>Widad .</a:t>
            </a:r>
            <a:r>
              <a:rPr lang="en-US" sz="1600" b="1" i="1" u="sng" dirty="0" err="1" smtClean="0">
                <a:solidFill>
                  <a:schemeClr val="bg1"/>
                </a:solidFill>
              </a:rPr>
              <a:t>Salih</a:t>
            </a:r>
            <a:endParaRPr lang="en-US" sz="1600" b="1" i="1" u="sng" dirty="0">
              <a:solidFill>
                <a:schemeClr val="bg1"/>
              </a:solidFill>
            </a:endParaRPr>
          </a:p>
        </p:txBody>
      </p:sp>
    </p:spTree>
    <p:extLst>
      <p:ext uri="{BB962C8B-B14F-4D97-AF65-F5344CB8AC3E}">
        <p14:creationId xmlns:p14="http://schemas.microsoft.com/office/powerpoint/2010/main" val="2778187075"/>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stretch>
            <a:fillRect/>
          </a:stretch>
        </p:blipFill>
        <p:spPr>
          <a:xfrm>
            <a:off x="1371600" y="49212"/>
            <a:ext cx="10350499" cy="3856038"/>
          </a:xfrm>
          <a:prstGeom prst="rect">
            <a:avLst/>
          </a:prstGeom>
        </p:spPr>
      </p:pic>
      <p:sp>
        <p:nvSpPr>
          <p:cNvPr id="4" name="مربع نص 3"/>
          <p:cNvSpPr txBox="1"/>
          <p:nvPr/>
        </p:nvSpPr>
        <p:spPr>
          <a:xfrm>
            <a:off x="1079500" y="4141212"/>
            <a:ext cx="9918700" cy="2246769"/>
          </a:xfrm>
          <a:prstGeom prst="rect">
            <a:avLst/>
          </a:prstGeom>
          <a:noFill/>
        </p:spPr>
        <p:txBody>
          <a:bodyPr wrap="square" rtlCol="0">
            <a:spAutoFit/>
          </a:bodyPr>
          <a:lstStyle/>
          <a:p>
            <a:pPr algn="l"/>
            <a:r>
              <a:rPr lang="en-US" sz="2000" b="1" dirty="0" smtClean="0">
                <a:solidFill>
                  <a:srgbClr val="FFFF00"/>
                </a:solidFill>
              </a:rPr>
              <a:t>Commercial liquid epoxy resin are prepared using different molar ratios of </a:t>
            </a:r>
            <a:r>
              <a:rPr lang="en-US" sz="2000" b="1" dirty="0" err="1" smtClean="0">
                <a:solidFill>
                  <a:srgbClr val="FFFF00"/>
                </a:solidFill>
              </a:rPr>
              <a:t>epichlorohydrin</a:t>
            </a:r>
            <a:r>
              <a:rPr lang="en-US" sz="2000" b="1" dirty="0" smtClean="0">
                <a:solidFill>
                  <a:srgbClr val="FFFF00"/>
                </a:solidFill>
              </a:rPr>
              <a:t> to bisphenol-A- to afford different molecular weight </a:t>
            </a:r>
            <a:r>
              <a:rPr lang="en-US" sz="2000" b="1" dirty="0" err="1" smtClean="0">
                <a:solidFill>
                  <a:srgbClr val="FFFF00"/>
                </a:solidFill>
              </a:rPr>
              <a:t>products.High</a:t>
            </a:r>
            <a:r>
              <a:rPr lang="en-US" sz="2000" b="1" dirty="0" smtClean="0">
                <a:solidFill>
                  <a:srgbClr val="FFFF00"/>
                </a:solidFill>
              </a:rPr>
              <a:t> molecular weight solid epoxy resin with n values ranging from 2 to 30 are prepared by two process.</a:t>
            </a:r>
          </a:p>
          <a:p>
            <a:pPr algn="l"/>
            <a:endParaRPr lang="en-US" sz="2000" b="1" dirty="0" smtClean="0">
              <a:solidFill>
                <a:srgbClr val="FFFF00"/>
              </a:solidFill>
            </a:endParaRPr>
          </a:p>
          <a:p>
            <a:pPr algn="l"/>
            <a:r>
              <a:rPr lang="en-US" sz="2000" b="1" dirty="0" smtClean="0">
                <a:solidFill>
                  <a:srgbClr val="FFFF00"/>
                </a:solidFill>
              </a:rPr>
              <a:t>1- low molecular weight solid resins with n values to 3,7 are prepared directly from </a:t>
            </a:r>
            <a:r>
              <a:rPr lang="en-US" sz="2000" b="1" dirty="0" err="1" smtClean="0">
                <a:solidFill>
                  <a:srgbClr val="FFFF00"/>
                </a:solidFill>
              </a:rPr>
              <a:t>epichlorohydrin</a:t>
            </a:r>
            <a:r>
              <a:rPr lang="en-US" sz="2000" b="1" dirty="0" smtClean="0">
                <a:solidFill>
                  <a:srgbClr val="FFFF00"/>
                </a:solidFill>
              </a:rPr>
              <a:t>, bisphenol A and stoichiometric amount of </a:t>
            </a:r>
            <a:r>
              <a:rPr lang="en-US" sz="2000" b="1" dirty="0" err="1" smtClean="0">
                <a:solidFill>
                  <a:srgbClr val="FFFF00"/>
                </a:solidFill>
              </a:rPr>
              <a:t>NaOH</a:t>
            </a:r>
            <a:r>
              <a:rPr lang="en-US" sz="2000" b="1" dirty="0">
                <a:solidFill>
                  <a:srgbClr val="FFFF00"/>
                </a:solidFill>
              </a:rPr>
              <a:t> </a:t>
            </a:r>
            <a:r>
              <a:rPr lang="en-US" sz="2000" b="1" dirty="0" smtClean="0">
                <a:solidFill>
                  <a:srgbClr val="FFFF00"/>
                </a:solidFill>
              </a:rPr>
              <a:t>.</a:t>
            </a:r>
            <a:endParaRPr lang="en-US" sz="2000" b="1" dirty="0">
              <a:solidFill>
                <a:srgbClr val="FFFF00"/>
              </a:solidFill>
            </a:endParaRPr>
          </a:p>
        </p:txBody>
      </p:sp>
      <p:sp>
        <p:nvSpPr>
          <p:cNvPr id="5" name="مربع نص 4"/>
          <p:cNvSpPr txBox="1"/>
          <p:nvPr/>
        </p:nvSpPr>
        <p:spPr>
          <a:xfrm>
            <a:off x="-101600" y="49212"/>
            <a:ext cx="1473200" cy="338554"/>
          </a:xfrm>
          <a:prstGeom prst="rect">
            <a:avLst/>
          </a:prstGeom>
          <a:noFill/>
        </p:spPr>
        <p:txBody>
          <a:bodyPr wrap="square" rtlCol="0">
            <a:spAutoFit/>
          </a:bodyPr>
          <a:lstStyle/>
          <a:p>
            <a:r>
              <a:rPr lang="en-US" sz="1600" b="1" i="1" u="sng" dirty="0" smtClean="0">
                <a:solidFill>
                  <a:schemeClr val="bg1"/>
                </a:solidFill>
              </a:rPr>
              <a:t>Widad .</a:t>
            </a:r>
            <a:r>
              <a:rPr lang="en-US" sz="1600" b="1" i="1" u="sng" dirty="0" err="1" smtClean="0">
                <a:solidFill>
                  <a:schemeClr val="bg1"/>
                </a:solidFill>
              </a:rPr>
              <a:t>Salih</a:t>
            </a:r>
            <a:endParaRPr lang="en-US" sz="1600" b="1" i="1" u="sng" dirty="0">
              <a:solidFill>
                <a:schemeClr val="bg1"/>
              </a:solidFill>
            </a:endParaRPr>
          </a:p>
        </p:txBody>
      </p:sp>
    </p:spTree>
    <p:extLst>
      <p:ext uri="{BB962C8B-B14F-4D97-AF65-F5344CB8AC3E}">
        <p14:creationId xmlns:p14="http://schemas.microsoft.com/office/powerpoint/2010/main" val="254765688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25500" y="508000"/>
            <a:ext cx="9563100" cy="1631216"/>
          </a:xfrm>
          <a:prstGeom prst="rect">
            <a:avLst/>
          </a:prstGeom>
          <a:noFill/>
        </p:spPr>
        <p:txBody>
          <a:bodyPr wrap="square" rtlCol="0">
            <a:spAutoFit/>
          </a:bodyPr>
          <a:lstStyle/>
          <a:p>
            <a:pPr algn="l"/>
            <a:r>
              <a:rPr lang="en-US" sz="2000" b="1" dirty="0" smtClean="0">
                <a:solidFill>
                  <a:srgbClr val="FFFF00"/>
                </a:solidFill>
              </a:rPr>
              <a:t>2- Chain extension reaction of liquid resin with bisphenol A using sodium hydroxide</a:t>
            </a:r>
          </a:p>
          <a:p>
            <a:pPr algn="l"/>
            <a:endParaRPr lang="en-US" sz="2000" b="1" dirty="0">
              <a:solidFill>
                <a:srgbClr val="FFFF00"/>
              </a:solidFill>
            </a:endParaRPr>
          </a:p>
          <a:p>
            <a:pPr algn="l"/>
            <a:r>
              <a:rPr lang="en-US" sz="2000" b="1" dirty="0" smtClean="0">
                <a:solidFill>
                  <a:srgbClr val="FFFF00"/>
                </a:solidFill>
              </a:rPr>
              <a:t>Multifunctional epoxy resin such as aromatic </a:t>
            </a:r>
            <a:r>
              <a:rPr lang="en-US" sz="2000" b="1" dirty="0" err="1" smtClean="0">
                <a:solidFill>
                  <a:srgbClr val="FFFF00"/>
                </a:solidFill>
              </a:rPr>
              <a:t>glycidyl</a:t>
            </a:r>
            <a:r>
              <a:rPr lang="en-US" sz="2000" b="1" dirty="0" smtClean="0">
                <a:solidFill>
                  <a:srgbClr val="FFFF00"/>
                </a:solidFill>
              </a:rPr>
              <a:t> ether resin and aromatic </a:t>
            </a:r>
            <a:r>
              <a:rPr lang="en-US" sz="2000" b="1" dirty="0" err="1" smtClean="0">
                <a:solidFill>
                  <a:srgbClr val="FFFF00"/>
                </a:solidFill>
              </a:rPr>
              <a:t>glycidyl</a:t>
            </a:r>
            <a:r>
              <a:rPr lang="en-US" sz="2000" b="1" dirty="0" smtClean="0">
                <a:solidFill>
                  <a:srgbClr val="FFFF00"/>
                </a:solidFill>
              </a:rPr>
              <a:t> amine resin are </a:t>
            </a:r>
            <a:r>
              <a:rPr lang="en-US" sz="2000" b="1" dirty="0" err="1" smtClean="0">
                <a:solidFill>
                  <a:srgbClr val="FFFF00"/>
                </a:solidFill>
              </a:rPr>
              <a:t>commercialy</a:t>
            </a:r>
            <a:r>
              <a:rPr lang="en-US" sz="2000" b="1" dirty="0" smtClean="0">
                <a:solidFill>
                  <a:srgbClr val="FFFF00"/>
                </a:solidFill>
              </a:rPr>
              <a:t> available.</a:t>
            </a:r>
            <a:endParaRPr lang="en-US" sz="2000" b="1" dirty="0">
              <a:solidFill>
                <a:srgbClr val="FFFF00"/>
              </a:solidFill>
            </a:endParaRPr>
          </a:p>
        </p:txBody>
      </p:sp>
      <p:pic>
        <p:nvPicPr>
          <p:cNvPr id="5" name="صورة 4"/>
          <p:cNvPicPr>
            <a:picLocks noChangeAspect="1"/>
          </p:cNvPicPr>
          <p:nvPr/>
        </p:nvPicPr>
        <p:blipFill>
          <a:blip r:embed="rId2"/>
          <a:stretch>
            <a:fillRect/>
          </a:stretch>
        </p:blipFill>
        <p:spPr>
          <a:xfrm>
            <a:off x="1104900" y="2334657"/>
            <a:ext cx="10121900" cy="3329543"/>
          </a:xfrm>
          <a:prstGeom prst="rect">
            <a:avLst/>
          </a:prstGeom>
        </p:spPr>
      </p:pic>
      <p:sp>
        <p:nvSpPr>
          <p:cNvPr id="6" name="مربع نص 5"/>
          <p:cNvSpPr txBox="1"/>
          <p:nvPr/>
        </p:nvSpPr>
        <p:spPr>
          <a:xfrm>
            <a:off x="1536700" y="3860800"/>
            <a:ext cx="3124200" cy="369332"/>
          </a:xfrm>
          <a:prstGeom prst="rect">
            <a:avLst/>
          </a:prstGeom>
          <a:noFill/>
        </p:spPr>
        <p:txBody>
          <a:bodyPr wrap="square" rtlCol="0">
            <a:spAutoFit/>
          </a:bodyPr>
          <a:lstStyle/>
          <a:p>
            <a:r>
              <a:rPr lang="en-US" b="1" u="sng" dirty="0" smtClean="0">
                <a:solidFill>
                  <a:srgbClr val="FF0000"/>
                </a:solidFill>
              </a:rPr>
              <a:t>Epoxy </a:t>
            </a:r>
            <a:r>
              <a:rPr lang="en-US" b="1" u="sng" dirty="0" err="1" smtClean="0">
                <a:solidFill>
                  <a:srgbClr val="FF0000"/>
                </a:solidFill>
              </a:rPr>
              <a:t>Novolac</a:t>
            </a:r>
            <a:endParaRPr lang="en-US" b="1" u="sng" dirty="0">
              <a:solidFill>
                <a:srgbClr val="FF0000"/>
              </a:solidFill>
            </a:endParaRPr>
          </a:p>
        </p:txBody>
      </p:sp>
      <p:sp>
        <p:nvSpPr>
          <p:cNvPr id="7" name="مربع نص 6"/>
          <p:cNvSpPr txBox="1"/>
          <p:nvPr/>
        </p:nvSpPr>
        <p:spPr>
          <a:xfrm>
            <a:off x="0" y="114300"/>
            <a:ext cx="1473200" cy="338554"/>
          </a:xfrm>
          <a:prstGeom prst="rect">
            <a:avLst/>
          </a:prstGeom>
          <a:noFill/>
        </p:spPr>
        <p:txBody>
          <a:bodyPr wrap="square" rtlCol="0">
            <a:spAutoFit/>
          </a:bodyPr>
          <a:lstStyle/>
          <a:p>
            <a:r>
              <a:rPr lang="en-US" sz="1600" b="1" i="1" u="sng" dirty="0" smtClean="0">
                <a:solidFill>
                  <a:schemeClr val="bg1"/>
                </a:solidFill>
              </a:rPr>
              <a:t>Widad .</a:t>
            </a:r>
            <a:r>
              <a:rPr lang="en-US" sz="1600" b="1" i="1" u="sng" dirty="0" err="1" smtClean="0">
                <a:solidFill>
                  <a:schemeClr val="bg1"/>
                </a:solidFill>
              </a:rPr>
              <a:t>Salih</a:t>
            </a:r>
            <a:endParaRPr lang="en-US" sz="1600" b="1" i="1" u="sng" dirty="0">
              <a:solidFill>
                <a:schemeClr val="bg1"/>
              </a:solidFill>
            </a:endParaRPr>
          </a:p>
        </p:txBody>
      </p:sp>
    </p:spTree>
    <p:extLst>
      <p:ext uri="{BB962C8B-B14F-4D97-AF65-F5344CB8AC3E}">
        <p14:creationId xmlns:p14="http://schemas.microsoft.com/office/powerpoint/2010/main" val="2240668332"/>
      </p:ext>
    </p:extLst>
  </p:cSld>
  <p:clrMapOvr>
    <a:masterClrMapping/>
  </p:clrMapOvr>
  <p:transition spd="slow">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a:stretch>
            <a:fillRect/>
          </a:stretch>
        </p:blipFill>
        <p:spPr>
          <a:xfrm>
            <a:off x="1181100" y="609601"/>
            <a:ext cx="10795000" cy="4932362"/>
          </a:xfrm>
          <a:prstGeom prst="rect">
            <a:avLst/>
          </a:prstGeom>
        </p:spPr>
      </p:pic>
      <p:sp>
        <p:nvSpPr>
          <p:cNvPr id="4" name="مربع نص 3"/>
          <p:cNvSpPr txBox="1"/>
          <p:nvPr/>
        </p:nvSpPr>
        <p:spPr>
          <a:xfrm>
            <a:off x="0" y="152401"/>
            <a:ext cx="1574800" cy="338554"/>
          </a:xfrm>
          <a:prstGeom prst="rect">
            <a:avLst/>
          </a:prstGeom>
          <a:noFill/>
        </p:spPr>
        <p:txBody>
          <a:bodyPr wrap="square" rtlCol="0">
            <a:spAutoFit/>
          </a:bodyPr>
          <a:lstStyle/>
          <a:p>
            <a:r>
              <a:rPr lang="en-US" sz="1600" b="1" i="1" u="sng" dirty="0" smtClean="0">
                <a:solidFill>
                  <a:schemeClr val="bg1"/>
                </a:solidFill>
              </a:rPr>
              <a:t>Widad .</a:t>
            </a:r>
            <a:r>
              <a:rPr lang="en-US" sz="1600" b="1" i="1" u="sng" dirty="0" err="1" smtClean="0">
                <a:solidFill>
                  <a:schemeClr val="bg1"/>
                </a:solidFill>
              </a:rPr>
              <a:t>Salih</a:t>
            </a:r>
            <a:endParaRPr lang="en-US" sz="1600" b="1" i="1" u="sng" dirty="0">
              <a:solidFill>
                <a:schemeClr val="bg1"/>
              </a:solidFill>
            </a:endParaRPr>
          </a:p>
        </p:txBody>
      </p:sp>
    </p:spTree>
    <p:extLst>
      <p:ext uri="{BB962C8B-B14F-4D97-AF65-F5344CB8AC3E}">
        <p14:creationId xmlns:p14="http://schemas.microsoft.com/office/powerpoint/2010/main" val="1950498465"/>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1701800" y="190500"/>
            <a:ext cx="8877300" cy="523220"/>
          </a:xfrm>
          <a:prstGeom prst="rect">
            <a:avLst/>
          </a:prstGeom>
          <a:noFill/>
        </p:spPr>
        <p:txBody>
          <a:bodyPr wrap="square" rtlCol="0">
            <a:spAutoFit/>
          </a:bodyPr>
          <a:lstStyle/>
          <a:p>
            <a:pPr algn="ctr"/>
            <a:r>
              <a:rPr lang="en-US" sz="2800" b="1" u="sng" dirty="0" smtClean="0">
                <a:solidFill>
                  <a:srgbClr val="7030A0"/>
                </a:solidFill>
              </a:rPr>
              <a:t>Curing Agents</a:t>
            </a:r>
            <a:endParaRPr lang="en-US" sz="2800" b="1" u="sng" dirty="0">
              <a:solidFill>
                <a:srgbClr val="7030A0"/>
              </a:solidFill>
            </a:endParaRPr>
          </a:p>
        </p:txBody>
      </p:sp>
      <p:sp>
        <p:nvSpPr>
          <p:cNvPr id="8" name="مربع نص 7"/>
          <p:cNvSpPr txBox="1"/>
          <p:nvPr/>
        </p:nvSpPr>
        <p:spPr>
          <a:xfrm>
            <a:off x="381000" y="863600"/>
            <a:ext cx="11557000" cy="3416320"/>
          </a:xfrm>
          <a:prstGeom prst="rect">
            <a:avLst/>
          </a:prstGeom>
          <a:noFill/>
        </p:spPr>
        <p:txBody>
          <a:bodyPr wrap="square" rtlCol="0">
            <a:spAutoFit/>
          </a:bodyPr>
          <a:lstStyle/>
          <a:p>
            <a:pPr algn="l"/>
            <a:r>
              <a:rPr lang="en-US" sz="2400" b="1" dirty="0" smtClean="0">
                <a:solidFill>
                  <a:schemeClr val="bg1"/>
                </a:solidFill>
              </a:rPr>
              <a:t>Treatment of epoxy resin with curing agents or hardeners gives three-dimensional insoluble and infusible networks. Epoxy resin can be cured with a wide variety of curing agents. </a:t>
            </a:r>
            <a:r>
              <a:rPr lang="en-US" sz="2400" b="1" u="sng" dirty="0" smtClean="0">
                <a:solidFill>
                  <a:srgbClr val="FFFF00"/>
                </a:solidFill>
              </a:rPr>
              <a:t>The </a:t>
            </a:r>
            <a:r>
              <a:rPr lang="en-US" sz="2400" b="1" u="sng" dirty="0" err="1" smtClean="0">
                <a:solidFill>
                  <a:srgbClr val="FFFF00"/>
                </a:solidFill>
              </a:rPr>
              <a:t>choise</a:t>
            </a:r>
            <a:r>
              <a:rPr lang="en-US" sz="2400" b="1" u="sng" dirty="0" smtClean="0">
                <a:solidFill>
                  <a:srgbClr val="FFFF00"/>
                </a:solidFill>
              </a:rPr>
              <a:t> of curing agents depends on</a:t>
            </a:r>
          </a:p>
          <a:p>
            <a:pPr algn="l"/>
            <a:r>
              <a:rPr lang="en-US" sz="2400" b="1" dirty="0" smtClean="0">
                <a:solidFill>
                  <a:schemeClr val="bg1"/>
                </a:solidFill>
              </a:rPr>
              <a:t>1- curing conditions.</a:t>
            </a:r>
          </a:p>
          <a:p>
            <a:pPr algn="l"/>
            <a:r>
              <a:rPr lang="en-US" sz="2400" b="1" dirty="0" smtClean="0">
                <a:solidFill>
                  <a:schemeClr val="bg1"/>
                </a:solidFill>
              </a:rPr>
              <a:t>2-chemical properties.</a:t>
            </a:r>
          </a:p>
          <a:p>
            <a:pPr algn="l"/>
            <a:r>
              <a:rPr lang="en-US" sz="2400" b="1" dirty="0" smtClean="0">
                <a:solidFill>
                  <a:schemeClr val="bg1"/>
                </a:solidFill>
              </a:rPr>
              <a:t>3-required physical and mechanical properties</a:t>
            </a:r>
          </a:p>
          <a:p>
            <a:pPr algn="l"/>
            <a:r>
              <a:rPr lang="en-US" sz="2400" b="1" dirty="0" smtClean="0">
                <a:solidFill>
                  <a:schemeClr val="bg1"/>
                </a:solidFill>
              </a:rPr>
              <a:t>4- time of complete curing..</a:t>
            </a:r>
          </a:p>
          <a:p>
            <a:pPr algn="l"/>
            <a:r>
              <a:rPr lang="en-US" sz="2400" b="1" dirty="0" smtClean="0">
                <a:solidFill>
                  <a:schemeClr val="bg1"/>
                </a:solidFill>
              </a:rPr>
              <a:t>5- Type of epoxy resin and hardener.</a:t>
            </a:r>
          </a:p>
          <a:p>
            <a:pPr algn="l"/>
            <a:r>
              <a:rPr lang="en-US" sz="2400" b="1" dirty="0" smtClean="0">
                <a:solidFill>
                  <a:schemeClr val="bg1"/>
                </a:solidFill>
              </a:rPr>
              <a:t>6- Pot life and Gel Time</a:t>
            </a:r>
            <a:endParaRPr lang="en-US" sz="2400" b="1" dirty="0">
              <a:solidFill>
                <a:schemeClr val="bg1"/>
              </a:solidFill>
            </a:endParaRPr>
          </a:p>
        </p:txBody>
      </p:sp>
      <p:sp>
        <p:nvSpPr>
          <p:cNvPr id="4" name="مربع نص 3"/>
          <p:cNvSpPr txBox="1"/>
          <p:nvPr/>
        </p:nvSpPr>
        <p:spPr>
          <a:xfrm>
            <a:off x="1498600" y="4121428"/>
            <a:ext cx="9626600" cy="400110"/>
          </a:xfrm>
          <a:prstGeom prst="rect">
            <a:avLst/>
          </a:prstGeom>
          <a:noFill/>
        </p:spPr>
        <p:txBody>
          <a:bodyPr wrap="square" rtlCol="0">
            <a:spAutoFit/>
          </a:bodyPr>
          <a:lstStyle/>
          <a:p>
            <a:r>
              <a:rPr lang="en-US" sz="2000" b="1" u="sng" dirty="0" smtClean="0">
                <a:solidFill>
                  <a:srgbClr val="FFFF00"/>
                </a:solidFill>
              </a:rPr>
              <a:t>Epoxy resin can be cured with :  Catalytic  , or </a:t>
            </a:r>
            <a:r>
              <a:rPr lang="en-US" sz="2000" b="1" u="sng" dirty="0" err="1" smtClean="0">
                <a:solidFill>
                  <a:srgbClr val="FFFF00"/>
                </a:solidFill>
              </a:rPr>
              <a:t>Coreactive</a:t>
            </a:r>
            <a:r>
              <a:rPr lang="en-US" sz="2000" b="1" u="sng" dirty="0" smtClean="0">
                <a:solidFill>
                  <a:srgbClr val="FFFF00"/>
                </a:solidFill>
              </a:rPr>
              <a:t> curing agents</a:t>
            </a:r>
            <a:endParaRPr lang="en-US" sz="2000" b="1" u="sng" dirty="0">
              <a:solidFill>
                <a:srgbClr val="FFFF00"/>
              </a:solidFill>
            </a:endParaRPr>
          </a:p>
        </p:txBody>
      </p:sp>
      <p:sp>
        <p:nvSpPr>
          <p:cNvPr id="9" name="مستطيل 8"/>
          <p:cNvSpPr/>
          <p:nvPr/>
        </p:nvSpPr>
        <p:spPr>
          <a:xfrm>
            <a:off x="584200" y="4521538"/>
            <a:ext cx="11150600" cy="1938992"/>
          </a:xfrm>
          <a:prstGeom prst="rect">
            <a:avLst/>
          </a:prstGeom>
        </p:spPr>
        <p:txBody>
          <a:bodyPr wrap="square">
            <a:spAutoFit/>
          </a:bodyPr>
          <a:lstStyle/>
          <a:p>
            <a:pPr algn="ctr"/>
            <a:r>
              <a:rPr lang="en-US" sz="2400" b="1" dirty="0">
                <a:solidFill>
                  <a:srgbClr val="002060"/>
                </a:solidFill>
              </a:rPr>
              <a:t>Curing may be achieved by reacting an epoxy with itself or by forming a copolymer with </a:t>
            </a:r>
            <a:r>
              <a:rPr lang="en-US" sz="2400" b="1" dirty="0" err="1">
                <a:solidFill>
                  <a:srgbClr val="002060"/>
                </a:solidFill>
              </a:rPr>
              <a:t>polyfunctional</a:t>
            </a:r>
            <a:r>
              <a:rPr lang="en-US" sz="2400" b="1" dirty="0">
                <a:solidFill>
                  <a:srgbClr val="002060"/>
                </a:solidFill>
              </a:rPr>
              <a:t> curatives or hardeners. In principle, any molecule containing a reactive hydrogen may react with the epoxide groups of the epoxy resin. Common classes of hardeners for epoxy resins include</a:t>
            </a:r>
            <a:r>
              <a:rPr lang="en-US" sz="2400" b="1" dirty="0" smtClean="0">
                <a:solidFill>
                  <a:srgbClr val="002060"/>
                </a:solidFill>
              </a:rPr>
              <a:t>:</a:t>
            </a:r>
            <a:endParaRPr lang="en-US" sz="2400" b="1" dirty="0">
              <a:solidFill>
                <a:srgbClr val="002060"/>
              </a:solidFill>
            </a:endParaRPr>
          </a:p>
        </p:txBody>
      </p:sp>
      <p:sp>
        <p:nvSpPr>
          <p:cNvPr id="6" name="مربع نص 5"/>
          <p:cNvSpPr txBox="1"/>
          <p:nvPr/>
        </p:nvSpPr>
        <p:spPr>
          <a:xfrm>
            <a:off x="0" y="114300"/>
            <a:ext cx="1473200" cy="338554"/>
          </a:xfrm>
          <a:prstGeom prst="rect">
            <a:avLst/>
          </a:prstGeom>
          <a:noFill/>
        </p:spPr>
        <p:txBody>
          <a:bodyPr wrap="square" rtlCol="0">
            <a:spAutoFit/>
          </a:bodyPr>
          <a:lstStyle/>
          <a:p>
            <a:r>
              <a:rPr lang="en-US" sz="1600" b="1" i="1" u="sng" dirty="0" smtClean="0">
                <a:solidFill>
                  <a:schemeClr val="bg1"/>
                </a:solidFill>
              </a:rPr>
              <a:t>Widad .</a:t>
            </a:r>
            <a:r>
              <a:rPr lang="en-US" sz="1600" b="1" i="1" u="sng" dirty="0" err="1" smtClean="0">
                <a:solidFill>
                  <a:schemeClr val="bg1"/>
                </a:solidFill>
              </a:rPr>
              <a:t>Salih</a:t>
            </a:r>
            <a:endParaRPr lang="en-US" sz="1600" b="1" i="1" u="sng" dirty="0">
              <a:solidFill>
                <a:schemeClr val="bg1"/>
              </a:solidFill>
            </a:endParaRPr>
          </a:p>
        </p:txBody>
      </p:sp>
    </p:spTree>
    <p:extLst>
      <p:ext uri="{BB962C8B-B14F-4D97-AF65-F5344CB8AC3E}">
        <p14:creationId xmlns:p14="http://schemas.microsoft.com/office/powerpoint/2010/main" val="5396231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46200" y="831572"/>
            <a:ext cx="11404600" cy="5570756"/>
          </a:xfrm>
          <a:prstGeom prst="rect">
            <a:avLst/>
          </a:prstGeom>
          <a:noFill/>
        </p:spPr>
        <p:txBody>
          <a:bodyPr wrap="square" rtlCol="0">
            <a:spAutoFit/>
          </a:bodyPr>
          <a:lstStyle/>
          <a:p>
            <a:pPr algn="l"/>
            <a:r>
              <a:rPr lang="en-US" sz="2000" b="1" dirty="0" smtClean="0">
                <a:solidFill>
                  <a:srgbClr val="FFFF00"/>
                </a:solidFill>
              </a:rPr>
              <a:t>1- Amines :</a:t>
            </a:r>
          </a:p>
          <a:p>
            <a:pPr algn="l"/>
            <a:r>
              <a:rPr lang="en-US" sz="2000" b="1" dirty="0" smtClean="0">
                <a:solidFill>
                  <a:srgbClr val="FFFF00"/>
                </a:solidFill>
              </a:rPr>
              <a:t>    1-1-Aliphatic amines</a:t>
            </a:r>
          </a:p>
          <a:p>
            <a:pPr algn="l"/>
            <a:r>
              <a:rPr lang="en-US" sz="2000" b="1" dirty="0" smtClean="0">
                <a:solidFill>
                  <a:srgbClr val="FFFF00"/>
                </a:solidFill>
              </a:rPr>
              <a:t>    1-2- Aromatic amines</a:t>
            </a:r>
          </a:p>
          <a:p>
            <a:pPr algn="l"/>
            <a:r>
              <a:rPr lang="en-US" sz="2000" b="1" dirty="0" smtClean="0">
                <a:solidFill>
                  <a:srgbClr val="FFFF00"/>
                </a:solidFill>
              </a:rPr>
              <a:t>    1-3-Modified amines</a:t>
            </a:r>
          </a:p>
          <a:p>
            <a:pPr algn="l"/>
            <a:r>
              <a:rPr lang="en-US" sz="2000" b="1" dirty="0" smtClean="0">
                <a:solidFill>
                  <a:srgbClr val="FFFF00"/>
                </a:solidFill>
              </a:rPr>
              <a:t>2- Polyamine Resin</a:t>
            </a:r>
          </a:p>
          <a:p>
            <a:pPr algn="l"/>
            <a:r>
              <a:rPr lang="en-US" sz="2000" b="1" dirty="0" smtClean="0">
                <a:solidFill>
                  <a:srgbClr val="FFFF00"/>
                </a:solidFill>
              </a:rPr>
              <a:t>3- Tertiary and </a:t>
            </a:r>
            <a:r>
              <a:rPr lang="en-US" sz="2000" b="1" dirty="0" err="1" smtClean="0">
                <a:solidFill>
                  <a:srgbClr val="FFFF00"/>
                </a:solidFill>
              </a:rPr>
              <a:t>Secendary</a:t>
            </a:r>
            <a:r>
              <a:rPr lang="en-US" sz="2000" b="1" dirty="0" smtClean="0">
                <a:solidFill>
                  <a:srgbClr val="FFFF00"/>
                </a:solidFill>
              </a:rPr>
              <a:t> amines</a:t>
            </a:r>
          </a:p>
          <a:p>
            <a:pPr algn="l"/>
            <a:r>
              <a:rPr lang="en-US" sz="2000" b="1" dirty="0" smtClean="0">
                <a:solidFill>
                  <a:srgbClr val="FFFF00"/>
                </a:solidFill>
              </a:rPr>
              <a:t>4- </a:t>
            </a:r>
            <a:r>
              <a:rPr lang="en-US" sz="2000" b="1" dirty="0" err="1" smtClean="0">
                <a:solidFill>
                  <a:srgbClr val="FFFF00"/>
                </a:solidFill>
              </a:rPr>
              <a:t>Imidazoles</a:t>
            </a:r>
            <a:endParaRPr lang="en-US" sz="2000" b="1" dirty="0" smtClean="0">
              <a:solidFill>
                <a:srgbClr val="FFFF00"/>
              </a:solidFill>
            </a:endParaRPr>
          </a:p>
          <a:p>
            <a:pPr algn="l"/>
            <a:r>
              <a:rPr lang="en-US" sz="2000" b="1" dirty="0" smtClean="0">
                <a:solidFill>
                  <a:srgbClr val="FFFF00"/>
                </a:solidFill>
              </a:rPr>
              <a:t>5- </a:t>
            </a:r>
            <a:r>
              <a:rPr lang="en-US" sz="2000" b="1" dirty="0" err="1" smtClean="0">
                <a:solidFill>
                  <a:srgbClr val="FFFF00"/>
                </a:solidFill>
              </a:rPr>
              <a:t>Polymercaptan</a:t>
            </a:r>
            <a:r>
              <a:rPr lang="en-US" sz="2000" b="1" dirty="0" smtClean="0">
                <a:solidFill>
                  <a:srgbClr val="FFFF00"/>
                </a:solidFill>
              </a:rPr>
              <a:t> curing agents</a:t>
            </a:r>
          </a:p>
          <a:p>
            <a:pPr algn="l"/>
            <a:r>
              <a:rPr lang="en-US" sz="2000" b="1" dirty="0" smtClean="0">
                <a:solidFill>
                  <a:srgbClr val="FFFF00"/>
                </a:solidFill>
              </a:rPr>
              <a:t>    5-1- Liquid </a:t>
            </a:r>
            <a:r>
              <a:rPr lang="en-US" sz="2000" b="1" dirty="0" err="1" smtClean="0">
                <a:solidFill>
                  <a:srgbClr val="FFFF00"/>
                </a:solidFill>
              </a:rPr>
              <a:t>polymercaptain</a:t>
            </a:r>
            <a:r>
              <a:rPr lang="en-US" sz="2000" b="1" dirty="0" smtClean="0">
                <a:solidFill>
                  <a:srgbClr val="FFFF00"/>
                </a:solidFill>
              </a:rPr>
              <a:t>  </a:t>
            </a:r>
          </a:p>
          <a:p>
            <a:pPr algn="l"/>
            <a:r>
              <a:rPr lang="en-US" sz="2000" b="1" dirty="0" smtClean="0">
                <a:solidFill>
                  <a:srgbClr val="FFFF00"/>
                </a:solidFill>
              </a:rPr>
              <a:t>    5-2- </a:t>
            </a:r>
            <a:r>
              <a:rPr lang="en-US" sz="2000" b="1" dirty="0" err="1" smtClean="0">
                <a:solidFill>
                  <a:srgbClr val="FFFF00"/>
                </a:solidFill>
              </a:rPr>
              <a:t>Polysulphide</a:t>
            </a:r>
            <a:r>
              <a:rPr lang="en-US" sz="2000" b="1" dirty="0" smtClean="0">
                <a:solidFill>
                  <a:srgbClr val="FFFF00"/>
                </a:solidFill>
              </a:rPr>
              <a:t> resin           </a:t>
            </a:r>
          </a:p>
          <a:p>
            <a:pPr algn="l"/>
            <a:r>
              <a:rPr lang="en-US" sz="2000" b="1" dirty="0" smtClean="0">
                <a:solidFill>
                  <a:srgbClr val="FFFF00"/>
                </a:solidFill>
              </a:rPr>
              <a:t>6- Anhydrides</a:t>
            </a:r>
          </a:p>
          <a:p>
            <a:pPr algn="l"/>
            <a:r>
              <a:rPr lang="en-US" sz="2000" b="1" dirty="0" smtClean="0">
                <a:solidFill>
                  <a:srgbClr val="FFFF00"/>
                </a:solidFill>
              </a:rPr>
              <a:t>7- </a:t>
            </a:r>
            <a:r>
              <a:rPr lang="en-US" sz="2000" b="1" dirty="0" err="1" smtClean="0">
                <a:solidFill>
                  <a:srgbClr val="FFFF00"/>
                </a:solidFill>
              </a:rPr>
              <a:t>Latant</a:t>
            </a:r>
            <a:r>
              <a:rPr lang="en-US" sz="2000" b="1" dirty="0" smtClean="0">
                <a:solidFill>
                  <a:srgbClr val="FFFF00"/>
                </a:solidFill>
              </a:rPr>
              <a:t>-curing agents</a:t>
            </a:r>
          </a:p>
          <a:p>
            <a:pPr algn="l"/>
            <a:r>
              <a:rPr lang="en-US" sz="2000" b="1" dirty="0" smtClean="0">
                <a:solidFill>
                  <a:srgbClr val="FFFF00"/>
                </a:solidFill>
              </a:rPr>
              <a:t>    7-1-Boron </a:t>
            </a:r>
            <a:r>
              <a:rPr lang="en-US" sz="2000" b="1" dirty="0" err="1" smtClean="0">
                <a:solidFill>
                  <a:srgbClr val="FFFF00"/>
                </a:solidFill>
              </a:rPr>
              <a:t>trifluride</a:t>
            </a:r>
            <a:r>
              <a:rPr lang="en-US" sz="2000" b="1" dirty="0" smtClean="0">
                <a:solidFill>
                  <a:srgbClr val="FFFF00"/>
                </a:solidFill>
              </a:rPr>
              <a:t>-amines complex</a:t>
            </a:r>
          </a:p>
          <a:p>
            <a:pPr algn="l"/>
            <a:r>
              <a:rPr lang="en-US" sz="2000" b="1" dirty="0" smtClean="0">
                <a:solidFill>
                  <a:srgbClr val="FFFF00"/>
                </a:solidFill>
              </a:rPr>
              <a:t>    7-2- </a:t>
            </a:r>
            <a:r>
              <a:rPr lang="en-US" sz="2000" b="1" dirty="0" err="1" smtClean="0">
                <a:solidFill>
                  <a:srgbClr val="FFFF00"/>
                </a:solidFill>
              </a:rPr>
              <a:t>Dicyanamides</a:t>
            </a:r>
            <a:r>
              <a:rPr lang="en-US" sz="2000" b="1" dirty="0" smtClean="0">
                <a:solidFill>
                  <a:srgbClr val="FFFF00"/>
                </a:solidFill>
              </a:rPr>
              <a:t>  </a:t>
            </a:r>
          </a:p>
          <a:p>
            <a:pPr algn="l"/>
            <a:r>
              <a:rPr lang="en-US" sz="2000" b="1" dirty="0" smtClean="0">
                <a:solidFill>
                  <a:srgbClr val="FFFF00"/>
                </a:solidFill>
              </a:rPr>
              <a:t>    7-3-Organic acid hydrides</a:t>
            </a:r>
          </a:p>
          <a:p>
            <a:pPr algn="l"/>
            <a:r>
              <a:rPr lang="en-US" sz="2000" b="1" dirty="0" smtClean="0">
                <a:solidFill>
                  <a:srgbClr val="FFFF00"/>
                </a:solidFill>
              </a:rPr>
              <a:t>8-Photo-and Ultraviolet-curing agents</a:t>
            </a:r>
          </a:p>
          <a:p>
            <a:endParaRPr lang="en-US" dirty="0" smtClean="0"/>
          </a:p>
          <a:p>
            <a:endParaRPr lang="en-US" dirty="0"/>
          </a:p>
        </p:txBody>
      </p:sp>
      <p:sp>
        <p:nvSpPr>
          <p:cNvPr id="3" name="مربع نص 2"/>
          <p:cNvSpPr txBox="1"/>
          <p:nvPr/>
        </p:nvSpPr>
        <p:spPr>
          <a:xfrm>
            <a:off x="2209800" y="123686"/>
            <a:ext cx="9347200" cy="707886"/>
          </a:xfrm>
          <a:prstGeom prst="rect">
            <a:avLst/>
          </a:prstGeom>
          <a:noFill/>
        </p:spPr>
        <p:txBody>
          <a:bodyPr wrap="square" rtlCol="0">
            <a:spAutoFit/>
          </a:bodyPr>
          <a:lstStyle/>
          <a:p>
            <a:pPr algn="l"/>
            <a:r>
              <a:rPr lang="en-US" sz="2000" b="1" dirty="0">
                <a:solidFill>
                  <a:srgbClr val="002060"/>
                </a:solidFill>
              </a:rPr>
              <a:t>-</a:t>
            </a:r>
            <a:r>
              <a:rPr lang="en-US" sz="2000" b="1" dirty="0" smtClean="0">
                <a:solidFill>
                  <a:srgbClr val="002060"/>
                </a:solidFill>
              </a:rPr>
              <a:t>Co-reactive curing agents acts as commoner in the polymerization process such as</a:t>
            </a:r>
            <a:endParaRPr lang="en-US" sz="2000" b="1" dirty="0">
              <a:solidFill>
                <a:srgbClr val="002060"/>
              </a:solidFill>
            </a:endParaRPr>
          </a:p>
        </p:txBody>
      </p:sp>
      <p:sp>
        <p:nvSpPr>
          <p:cNvPr id="6" name="مربع نص 5"/>
          <p:cNvSpPr txBox="1"/>
          <p:nvPr/>
        </p:nvSpPr>
        <p:spPr>
          <a:xfrm>
            <a:off x="825500" y="6108700"/>
            <a:ext cx="9423400" cy="707886"/>
          </a:xfrm>
          <a:prstGeom prst="rect">
            <a:avLst/>
          </a:prstGeom>
          <a:noFill/>
        </p:spPr>
        <p:txBody>
          <a:bodyPr wrap="square" rtlCol="0">
            <a:spAutoFit/>
          </a:bodyPr>
          <a:lstStyle/>
          <a:p>
            <a:pPr algn="l"/>
            <a:r>
              <a:rPr lang="en-US" sz="2000" b="1" dirty="0" smtClean="0">
                <a:solidFill>
                  <a:schemeClr val="bg1"/>
                </a:solidFill>
              </a:rPr>
              <a:t>- Catalytic curing agents function as initiators for epoxy resin </a:t>
            </a:r>
            <a:r>
              <a:rPr lang="en-US" sz="2000" b="1" dirty="0" err="1" smtClean="0">
                <a:solidFill>
                  <a:schemeClr val="bg1"/>
                </a:solidFill>
              </a:rPr>
              <a:t>homopolymerization</a:t>
            </a:r>
            <a:r>
              <a:rPr lang="en-US" sz="2000" b="1" dirty="0" smtClean="0">
                <a:solidFill>
                  <a:schemeClr val="bg1"/>
                </a:solidFill>
              </a:rPr>
              <a:t> like </a:t>
            </a:r>
            <a:r>
              <a:rPr lang="en-US" sz="2000" b="1" dirty="0" err="1" smtClean="0">
                <a:solidFill>
                  <a:schemeClr val="bg1"/>
                </a:solidFill>
              </a:rPr>
              <a:t>lewis</a:t>
            </a:r>
            <a:r>
              <a:rPr lang="en-US" sz="2000" b="1" dirty="0" smtClean="0">
                <a:solidFill>
                  <a:schemeClr val="bg1"/>
                </a:solidFill>
              </a:rPr>
              <a:t> base and acids</a:t>
            </a:r>
            <a:endParaRPr lang="en-US" sz="2000" b="1" dirty="0">
              <a:solidFill>
                <a:schemeClr val="bg1"/>
              </a:solidFill>
            </a:endParaRPr>
          </a:p>
        </p:txBody>
      </p:sp>
      <p:sp>
        <p:nvSpPr>
          <p:cNvPr id="5" name="مربع نص 4"/>
          <p:cNvSpPr txBox="1"/>
          <p:nvPr/>
        </p:nvSpPr>
        <p:spPr>
          <a:xfrm>
            <a:off x="0" y="114300"/>
            <a:ext cx="1473200" cy="338554"/>
          </a:xfrm>
          <a:prstGeom prst="rect">
            <a:avLst/>
          </a:prstGeom>
          <a:noFill/>
        </p:spPr>
        <p:txBody>
          <a:bodyPr wrap="square" rtlCol="0">
            <a:spAutoFit/>
          </a:bodyPr>
          <a:lstStyle/>
          <a:p>
            <a:r>
              <a:rPr lang="en-US" sz="1600" b="1" i="1" u="sng" dirty="0" smtClean="0">
                <a:solidFill>
                  <a:schemeClr val="bg1"/>
                </a:solidFill>
              </a:rPr>
              <a:t>Widad .</a:t>
            </a:r>
            <a:r>
              <a:rPr lang="en-US" sz="1600" b="1" i="1" u="sng" dirty="0" err="1" smtClean="0">
                <a:solidFill>
                  <a:schemeClr val="bg1"/>
                </a:solidFill>
              </a:rPr>
              <a:t>Salih</a:t>
            </a:r>
            <a:endParaRPr lang="en-US" sz="1600" b="1" i="1" u="sng" dirty="0">
              <a:solidFill>
                <a:schemeClr val="bg1"/>
              </a:solidFill>
            </a:endParaRPr>
          </a:p>
        </p:txBody>
      </p:sp>
    </p:spTree>
    <p:extLst>
      <p:ext uri="{BB962C8B-B14F-4D97-AF65-F5344CB8AC3E}">
        <p14:creationId xmlns:p14="http://schemas.microsoft.com/office/powerpoint/2010/main" val="2234372362"/>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456</TotalTime>
  <Words>1207</Words>
  <Application>Microsoft Office PowerPoint</Application>
  <PresentationFormat>Custom</PresentationFormat>
  <Paragraphs>130</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شريحة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تحضير ودراسة الخصائص الحرارية لكوبوليمرات المشتقة من (البس فينول A-والبس فينول-(S هدى سالم خضير, وداد صالح حنوش, زكي ناصر كاظم قسم الكيمياء/ كلية العلوم/ جامعة البصرة</dc:title>
  <dc:creator>MUJ</dc:creator>
  <cp:lastModifiedBy>DrWhidad</cp:lastModifiedBy>
  <cp:revision>106</cp:revision>
  <dcterms:created xsi:type="dcterms:W3CDTF">2015-12-09T11:17:00Z</dcterms:created>
  <dcterms:modified xsi:type="dcterms:W3CDTF">2018-10-03T20:34:43Z</dcterms:modified>
</cp:coreProperties>
</file>